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335" r:id="rId3"/>
    <p:sldId id="273" r:id="rId4"/>
    <p:sldId id="259" r:id="rId5"/>
    <p:sldId id="260" r:id="rId6"/>
    <p:sldId id="261" r:id="rId7"/>
    <p:sldId id="263" r:id="rId8"/>
    <p:sldId id="264" r:id="rId9"/>
    <p:sldId id="265" r:id="rId10"/>
    <p:sldId id="270" r:id="rId11"/>
    <p:sldId id="266" r:id="rId12"/>
    <p:sldId id="269" r:id="rId13"/>
    <p:sldId id="274" r:id="rId14"/>
    <p:sldId id="280" r:id="rId15"/>
    <p:sldId id="275" r:id="rId16"/>
    <p:sldId id="284" r:id="rId17"/>
    <p:sldId id="276" r:id="rId18"/>
    <p:sldId id="282" r:id="rId19"/>
    <p:sldId id="286" r:id="rId20"/>
    <p:sldId id="285" r:id="rId21"/>
    <p:sldId id="292" r:id="rId22"/>
    <p:sldId id="287" r:id="rId23"/>
    <p:sldId id="293" r:id="rId24"/>
    <p:sldId id="294" r:id="rId25"/>
    <p:sldId id="288" r:id="rId26"/>
    <p:sldId id="295" r:id="rId27"/>
    <p:sldId id="297" r:id="rId28"/>
    <p:sldId id="296" r:id="rId29"/>
    <p:sldId id="290" r:id="rId30"/>
    <p:sldId id="298" r:id="rId31"/>
    <p:sldId id="299" r:id="rId32"/>
    <p:sldId id="300" r:id="rId33"/>
    <p:sldId id="302" r:id="rId34"/>
    <p:sldId id="301" r:id="rId35"/>
    <p:sldId id="291" r:id="rId36"/>
    <p:sldId id="289" r:id="rId37"/>
    <p:sldId id="303" r:id="rId38"/>
    <p:sldId id="304" r:id="rId39"/>
    <p:sldId id="308" r:id="rId40"/>
    <p:sldId id="320" r:id="rId41"/>
    <p:sldId id="305" r:id="rId42"/>
    <p:sldId id="306" r:id="rId43"/>
    <p:sldId id="309" r:id="rId44"/>
    <p:sldId id="310" r:id="rId45"/>
    <p:sldId id="314" r:id="rId46"/>
    <p:sldId id="315" r:id="rId47"/>
    <p:sldId id="268" r:id="rId48"/>
    <p:sldId id="311" r:id="rId49"/>
    <p:sldId id="312" r:id="rId50"/>
    <p:sldId id="316" r:id="rId51"/>
    <p:sldId id="317" r:id="rId52"/>
    <p:sldId id="313" r:id="rId53"/>
    <p:sldId id="318" r:id="rId54"/>
    <p:sldId id="319" r:id="rId55"/>
    <p:sldId id="321" r:id="rId56"/>
    <p:sldId id="322" r:id="rId57"/>
    <p:sldId id="323" r:id="rId58"/>
    <p:sldId id="325" r:id="rId59"/>
    <p:sldId id="283" r:id="rId60"/>
    <p:sldId id="277" r:id="rId61"/>
    <p:sldId id="326" r:id="rId62"/>
    <p:sldId id="327" r:id="rId63"/>
    <p:sldId id="329" r:id="rId64"/>
    <p:sldId id="330" r:id="rId65"/>
    <p:sldId id="331" r:id="rId66"/>
    <p:sldId id="333" r:id="rId67"/>
    <p:sldId id="332" r:id="rId68"/>
    <p:sldId id="334" r:id="rId69"/>
    <p:sldId id="267" r:id="rId70"/>
    <p:sldId id="272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xy771258012@163.com" initials="l" lastIdx="4" clrIdx="0">
    <p:extLst>
      <p:ext uri="{19B8F6BF-5375-455C-9EA6-DF929625EA0E}">
        <p15:presenceInfo xmlns:p15="http://schemas.microsoft.com/office/powerpoint/2012/main" userId="6e66e098bf70f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9193"/>
    <a:srgbClr val="FF2F92"/>
    <a:srgbClr val="941100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1"/>
    <p:restoredTop sz="96203"/>
  </p:normalViewPr>
  <p:slideViewPr>
    <p:cSldViewPr snapToGrid="0">
      <p:cViewPr varScale="1">
        <p:scale>
          <a:sx n="96" d="100"/>
          <a:sy n="96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728BB-80DA-7B42-9FC7-62E3368BF902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FDAEC-5506-8F4A-886E-588BA784A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68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Fdg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FDAEC-5506-8F4A-886E-588BA784A41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16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10944-0CDF-5D0C-198D-4149AC8F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3E8EC8-E2DE-06B9-FB30-955047E6A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371367-BD3C-4103-1CF3-E33B4E46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10F04B-BBB5-CFB4-232C-BB24E68C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B3937-1663-45F7-9866-A8791FB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469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CDD90-8EB3-37EF-AD97-876CA913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C3AC0C-CF8E-6914-BA2B-FC3288D64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198913-D258-A76E-5132-AD835828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5A7EF5-C16F-920E-55A1-8C4FAFEC5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5D870-C31A-531B-4924-F8F21FAA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15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EC813A-A0BF-5F07-B0EE-E2A078F75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7BEC74-286B-42D4-A0EE-9A41DA650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5E5251-C073-DB04-BBBF-5B681BC6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5D4167-1316-205D-C196-8BD7FECC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51EA0-8455-8788-4E54-64D587B0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10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21279-20D4-4A36-DE08-D008B9A1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2F53C-CA63-DA14-958B-4C5130BEC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22C077-1C84-0B96-ED7B-6D5EED71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198BF1-CEAC-DFD5-020E-ECA4A5F4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0606BD-58B3-88C3-7946-CB56B296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857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C5713-4DDE-03E6-6116-E293021A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258D7B-6063-D6AB-2D84-A914EFF0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3969-4016-3F3C-827F-80C1EBC3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FCFD8F-C0B9-DD10-8B56-5033A8A0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49EC69-65AC-49FC-FD6E-C6C91192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66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68E55-DB9F-1A19-161D-8E39A810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9BC7C6-1965-A96A-5679-60C1DCAAC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E8B9CB-EA51-0243-A8DF-A88825191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116AA3-84BE-3AAA-2AC7-9D00695E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08BD83-8BF0-AD0B-39B5-55A16AE8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59AC8C-0021-9AC4-41C8-FB6D8B36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20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694E0-529D-63E2-6DC6-EA327AAF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199DDA-C436-88D7-FBBE-04671087A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9D690C-F0B0-B609-3670-575C88EEC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6C9CF8-6F92-3507-D098-EF82C0701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AD41BF-64EB-9A04-AEC2-C12C9A319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118A8F-F0D1-6ED0-76CE-8AF45CB3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2774B7-7B08-57EC-494F-E1C03616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68B315-906A-AE82-3EE3-CC31C5B9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81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46296-696F-97E5-88AE-070B0070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FAA9B4-9A21-5555-A570-E6E96454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F2FCFC-C071-C845-B4A1-D6C45D58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98D4B8-810F-4C90-20E0-8A515931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12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DCA857-8DBC-97AC-B6CC-92ED9772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490F35-A026-AA34-C240-987728A4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9E82DF-52E5-C211-2393-F9C2747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38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02DFD-E7C3-CC02-2B21-D932FD41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0833B4-2143-E249-1BEA-585CB99D9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29349A-89CC-8AAE-0BFB-98994AE78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C8D30F-988F-68E9-2144-B2765CAC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F31C12-3AD4-93FB-ABD2-84D47D3E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5CDD6C-9D76-4B0A-C872-94117840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28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F331E-209C-93BC-8FBA-9FCEA149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C5C129-F49C-05AA-7CFC-B22648158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40808A-5F77-A653-9786-C330A7FC7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AB393F-7D8F-B37F-A253-6765681E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50A2C3-BD59-8A57-B0C8-2D5E3733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8EF887-F22A-69D8-D051-A99468B4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49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69703E-D3B5-6BCA-94DE-72D42155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EA2A9E-D5FA-5A70-4FBE-72CFFCA6E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CFF7E-93D2-7EBA-EFBA-794A83DF4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DF52D-5742-7C4D-9184-F859788D3BF4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66CF5D-9412-2D6E-B66D-88B145F36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B4C2B-688A-7018-665A-15556CC2A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C8746-5D6B-DC40-80DA-7C300874C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39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slide" Target="slide57.xml"/><Relationship Id="rId5" Type="http://schemas.openxmlformats.org/officeDocument/2006/relationships/image" Target="../media/image43.png"/><Relationship Id="rId10" Type="http://schemas.openxmlformats.org/officeDocument/2006/relationships/slide" Target="slide56.xml"/><Relationship Id="rId4" Type="http://schemas.openxmlformats.org/officeDocument/2006/relationships/image" Target="../media/image42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slide" Target="slide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12" Type="http://schemas.openxmlformats.org/officeDocument/2006/relationships/slide" Target="slide6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1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2.png"/><Relationship Id="rId7" Type="http://schemas.openxmlformats.org/officeDocument/2006/relationships/image" Target="../media/image5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slide" Target="slide18.xml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2.png"/><Relationship Id="rId4" Type="http://schemas.openxmlformats.org/officeDocument/2006/relationships/image" Target="../media/image107.png"/><Relationship Id="rId9" Type="http://schemas.openxmlformats.org/officeDocument/2006/relationships/image" Target="../media/image10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14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27.png"/><Relationship Id="rId7" Type="http://schemas.openxmlformats.org/officeDocument/2006/relationships/image" Target="../media/image11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0.gif"/><Relationship Id="rId7" Type="http://schemas.openxmlformats.org/officeDocument/2006/relationships/image" Target="../media/image137.png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42.png"/><Relationship Id="rId9" Type="http://schemas.openxmlformats.org/officeDocument/2006/relationships/slide" Target="slide6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6.xml"/><Relationship Id="rId5" Type="http://schemas.openxmlformats.org/officeDocument/2006/relationships/slide" Target="slide64.xml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gif"/><Relationship Id="rId5" Type="http://schemas.openxmlformats.org/officeDocument/2006/relationships/image" Target="../media/image149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64.png"/><Relationship Id="rId7" Type="http://schemas.openxmlformats.org/officeDocument/2006/relationships/image" Target="../media/image18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8.png"/><Relationship Id="rId2" Type="http://schemas.openxmlformats.org/officeDocument/2006/relationships/image" Target="../media/image17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76.png"/><Relationship Id="rId4" Type="http://schemas.openxmlformats.org/officeDocument/2006/relationships/image" Target="../media/image1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5.png"/><Relationship Id="rId4" Type="http://schemas.openxmlformats.org/officeDocument/2006/relationships/slide" Target="slid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7.xml"/><Relationship Id="rId4" Type="http://schemas.openxmlformats.org/officeDocument/2006/relationships/image" Target="../media/image1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0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DE396F17-4DE2-42A2-9969-DF81EE31588E}"/>
              </a:ext>
            </a:extLst>
          </p:cNvPr>
          <p:cNvSpPr txBox="1"/>
          <p:nvPr/>
        </p:nvSpPr>
        <p:spPr>
          <a:xfrm>
            <a:off x="2579300" y="2182194"/>
            <a:ext cx="72369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8000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  <a:r>
              <a:rPr kumimoji="1" lang="zh-CN" altLang="en-US" sz="8000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0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1" lang="zh-CN" altLang="en-US" sz="8000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A6A9195E-97AD-26A3-A813-7E249FC18D83}"/>
              </a:ext>
            </a:extLst>
          </p:cNvPr>
          <p:cNvSpPr txBox="1"/>
          <p:nvPr/>
        </p:nvSpPr>
        <p:spPr>
          <a:xfrm>
            <a:off x="4813437" y="3854643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Xinyang</a:t>
            </a:r>
            <a:r>
              <a:rPr kumimoji="1" lang="zh-CN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Liu</a:t>
            </a:r>
          </a:p>
          <a:p>
            <a:pPr algn="ctr"/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Xidian</a:t>
            </a:r>
            <a:r>
              <a:rPr kumimoji="1" lang="zh-CN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University </a:t>
            </a:r>
          </a:p>
        </p:txBody>
      </p:sp>
    </p:spTree>
    <p:extLst>
      <p:ext uri="{BB962C8B-B14F-4D97-AF65-F5344CB8AC3E}">
        <p14:creationId xmlns:p14="http://schemas.microsoft.com/office/powerpoint/2010/main" val="265853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10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kumimoji="1" lang="zh-CN" altLang="en-US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Derivation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D875208-B4C5-75A6-43B5-3352D91F5849}"/>
              </a:ext>
            </a:extLst>
          </p:cNvPr>
          <p:cNvGrpSpPr/>
          <p:nvPr/>
        </p:nvGrpSpPr>
        <p:grpSpPr>
          <a:xfrm>
            <a:off x="915472" y="2073138"/>
            <a:ext cx="10113179" cy="3671671"/>
            <a:chOff x="820983" y="1042828"/>
            <a:chExt cx="10113179" cy="367167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1426327-D10B-67C6-9A05-748D662A4B84}"/>
                </a:ext>
              </a:extLst>
            </p:cNvPr>
            <p:cNvGrpSpPr/>
            <p:nvPr/>
          </p:nvGrpSpPr>
          <p:grpSpPr>
            <a:xfrm>
              <a:off x="820983" y="1042828"/>
              <a:ext cx="10113179" cy="3671671"/>
              <a:chOff x="766555" y="324371"/>
              <a:chExt cx="10113179" cy="36716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B8ECDAF8-18A3-40AB-381C-3F4050B3C96A}"/>
                      </a:ext>
                    </a:extLst>
                  </p:cNvPr>
                  <p:cNvSpPr txBox="1"/>
                  <p:nvPr/>
                </p:nvSpPr>
                <p:spPr>
                  <a:xfrm>
                    <a:off x="766555" y="2172856"/>
                    <a:ext cx="10113179" cy="751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kumimoji="1" lang="en-US" altLang="zh-CN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	Where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  <m:d>
                              <m:dPr>
                                <m:ctrlP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and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B8ECDAF8-18A3-40AB-381C-3F4050B3C9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555" y="2172856"/>
                    <a:ext cx="10113179" cy="75136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63C00189-D686-E088-4202-24AFA35339E6}"/>
                  </a:ext>
                </a:extLst>
              </p:cNvPr>
              <p:cNvGrpSpPr/>
              <p:nvPr/>
            </p:nvGrpSpPr>
            <p:grpSpPr>
              <a:xfrm>
                <a:off x="783771" y="324371"/>
                <a:ext cx="9473442" cy="3671671"/>
                <a:chOff x="783771" y="324371"/>
                <a:chExt cx="9473442" cy="36716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" name="文本框 1">
                      <a:extLst>
                        <a:ext uri="{FF2B5EF4-FFF2-40B4-BE49-F238E27FC236}">
                          <a16:creationId xmlns:a16="http://schemas.microsoft.com/office/drawing/2014/main" id="{8CF2ACD6-8CD8-3234-F6F2-ACE8E1F6E7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3771" y="1582583"/>
                      <a:ext cx="5830955" cy="50917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oMath>
                      </a14:m>
                      <a:endParaRPr kumimoji="1" lang="en-US" altLang="zh-CN" sz="2400" b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" name="文本框 1">
                      <a:extLst>
                        <a:ext uri="{FF2B5EF4-FFF2-40B4-BE49-F238E27FC236}">
                          <a16:creationId xmlns:a16="http://schemas.microsoft.com/office/drawing/2014/main" id="{8CF2ACD6-8CD8-3234-F6F2-ACE8E1F6E7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771" y="1582583"/>
                      <a:ext cx="5830955" cy="50917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522" b="-170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4D577260-3613-D934-D505-77259BC6237B}"/>
                    </a:ext>
                  </a:extLst>
                </p:cNvPr>
                <p:cNvGrpSpPr/>
                <p:nvPr/>
              </p:nvGrpSpPr>
              <p:grpSpPr>
                <a:xfrm>
                  <a:off x="783771" y="3517834"/>
                  <a:ext cx="9473442" cy="478208"/>
                  <a:chOff x="800987" y="2389369"/>
                  <a:chExt cx="9473442" cy="47820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" name="文本框 7">
                        <a:extLst>
                          <a:ext uri="{FF2B5EF4-FFF2-40B4-BE49-F238E27FC236}">
                            <a16:creationId xmlns:a16="http://schemas.microsoft.com/office/drawing/2014/main" id="{865A6B9E-0878-182E-9F9E-92B0B009DA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0987" y="2389369"/>
                        <a:ext cx="659674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342900" lvl="0" indent="-342900">
                          <a:buFont typeface="Arial" panose="020B0604020202020204" pitchFamily="34" charset="0"/>
                          <a:buChar char="•"/>
                        </a:pP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kumimoji="1"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oMath>
                        </a14:m>
                        <a:endParaRPr kumimoji="1" lang="en-US" altLang="zh-CN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" name="文本框 7">
                        <a:extLst>
                          <a:ext uri="{FF2B5EF4-FFF2-40B4-BE49-F238E27FC236}">
                            <a16:creationId xmlns:a16="http://schemas.microsoft.com/office/drawing/2014/main" id="{865A6B9E-0878-182E-9F9E-92B0B009DA9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0987" y="2389369"/>
                        <a:ext cx="6596743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346" t="-7895" b="-1842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文本框 9">
                        <a:extLst>
                          <a:ext uri="{FF2B5EF4-FFF2-40B4-BE49-F238E27FC236}">
                            <a16:creationId xmlns:a16="http://schemas.microsoft.com/office/drawing/2014/main" id="{1F9BF33D-7503-B4DF-8727-480BACBDCD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63391" y="2389369"/>
                        <a:ext cx="3311038" cy="4782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  <m:sup>
                                  <m:r>
                                    <a:rPr kumimoji="1"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kumimoji="1"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0" name="文本框 9">
                        <a:extLst>
                          <a:ext uri="{FF2B5EF4-FFF2-40B4-BE49-F238E27FC236}">
                            <a16:creationId xmlns:a16="http://schemas.microsoft.com/office/drawing/2014/main" id="{1F9BF33D-7503-B4DF-8727-480BACBDCD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63391" y="2389369"/>
                        <a:ext cx="3311038" cy="478208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382" t="-2564" b="-1538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DF725A96-8A8F-13E7-CCA9-A4112A5287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3771" y="324371"/>
                      <a:ext cx="8877367" cy="5454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  <m: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kumimoji="1" lang="en-US" altLang="zh-CN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a14:m>
                      <a:endParaRPr kumimoji="1" lang="en-US" altLang="zh-CN" sz="2400" b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DF725A96-8A8F-13E7-CCA9-A4112A5287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771" y="324371"/>
                      <a:ext cx="8877367" cy="54540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000"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文本框 13">
                      <a:extLst>
                        <a:ext uri="{FF2B5EF4-FFF2-40B4-BE49-F238E27FC236}">
                          <a16:creationId xmlns:a16="http://schemas.microsoft.com/office/drawing/2014/main" id="{FC179A84-4CF2-40A8-A873-0D73031106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11505" y="768653"/>
                      <a:ext cx="3559792" cy="6947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kumimoji="1" lang="en-US" altLang="zh-CN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kumimoji="1"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4" name="文本框 13">
                      <a:extLst>
                        <a:ext uri="{FF2B5EF4-FFF2-40B4-BE49-F238E27FC236}">
                          <a16:creationId xmlns:a16="http://schemas.microsoft.com/office/drawing/2014/main" id="{FC179A84-4CF2-40A8-A873-0D73031106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11505" y="768653"/>
                      <a:ext cx="3559792" cy="6947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10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直线箭头连接符 15">
                  <a:extLst>
                    <a:ext uri="{FF2B5EF4-FFF2-40B4-BE49-F238E27FC236}">
                      <a16:creationId xmlns:a16="http://schemas.microsoft.com/office/drawing/2014/main" id="{8CE7A8EF-B38C-BDA8-6E2B-8E87E591A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97121" y="723322"/>
                  <a:ext cx="1236372" cy="976549"/>
                </a:xfrm>
                <a:prstGeom prst="straightConnector1">
                  <a:avLst/>
                </a:prstGeom>
                <a:ln w="317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左弧形箭头 16">
                  <a:extLst>
                    <a:ext uri="{FF2B5EF4-FFF2-40B4-BE49-F238E27FC236}">
                      <a16:creationId xmlns:a16="http://schemas.microsoft.com/office/drawing/2014/main" id="{64A03054-7339-D1A1-2ACF-E9FED9CB9828}"/>
                    </a:ext>
                  </a:extLst>
                </p:cNvPr>
                <p:cNvSpPr/>
                <p:nvPr/>
              </p:nvSpPr>
              <p:spPr>
                <a:xfrm>
                  <a:off x="9804666" y="542896"/>
                  <a:ext cx="279479" cy="519710"/>
                </a:xfrm>
                <a:prstGeom prst="curvedLeftArrow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8CE7A8EF-B38C-BDA8-6E2B-8E87E591A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3673" y="1942266"/>
              <a:ext cx="824248" cy="476062"/>
            </a:xfrm>
            <a:prstGeom prst="straightConnector1">
              <a:avLst/>
            </a:prstGeom>
            <a:ln w="31750">
              <a:solidFill>
                <a:srgbClr val="00B050">
                  <a:alpha val="5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BF44007-18F6-3E5D-B8F5-358BF0175C72}"/>
                  </a:ext>
                </a:extLst>
              </p:cNvPr>
              <p:cNvSpPr txBox="1"/>
              <p:nvPr/>
            </p:nvSpPr>
            <p:spPr>
              <a:xfrm>
                <a:off x="5902389" y="1197606"/>
                <a:ext cx="4004814" cy="465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BF44007-18F6-3E5D-B8F5-358BF0175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89" y="1197606"/>
                <a:ext cx="4004814" cy="465320"/>
              </a:xfrm>
              <a:prstGeom prst="rect">
                <a:avLst/>
              </a:prstGeom>
              <a:blipFill>
                <a:blip r:embed="rId8"/>
                <a:stretch>
                  <a:fillRect l="-2215" t="-123684" b="-186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CB48F1-CB08-E90C-9411-D3DE2327CC2A}"/>
                  </a:ext>
                </a:extLst>
              </p:cNvPr>
              <p:cNvSpPr txBox="1"/>
              <p:nvPr/>
            </p:nvSpPr>
            <p:spPr>
              <a:xfrm>
                <a:off x="915472" y="1192464"/>
                <a:ext cx="5656016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kumimoji="1"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CB48F1-CB08-E90C-9411-D3DE2327C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2" y="1192464"/>
                <a:ext cx="5656016" cy="509178"/>
              </a:xfrm>
              <a:prstGeom prst="rect">
                <a:avLst/>
              </a:prstGeom>
              <a:blipFill>
                <a:blip r:embed="rId9"/>
                <a:stretch>
                  <a:fillRect l="-1570" t="-25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五角星 12">
            <a:hlinkClick r:id="rId10" action="ppaction://hlinksldjump"/>
            <a:extLst>
              <a:ext uri="{FF2B5EF4-FFF2-40B4-BE49-F238E27FC236}">
                <a16:creationId xmlns:a16="http://schemas.microsoft.com/office/drawing/2014/main" id="{5C8588F1-AC86-3E84-52E4-366916F57C1F}"/>
              </a:ext>
            </a:extLst>
          </p:cNvPr>
          <p:cNvSpPr/>
          <p:nvPr/>
        </p:nvSpPr>
        <p:spPr>
          <a:xfrm>
            <a:off x="413728" y="2066936"/>
            <a:ext cx="502276" cy="47638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五角星 14">
            <a:hlinkClick r:id="rId11" action="ppaction://hlinksldjump"/>
            <a:extLst>
              <a:ext uri="{FF2B5EF4-FFF2-40B4-BE49-F238E27FC236}">
                <a16:creationId xmlns:a16="http://schemas.microsoft.com/office/drawing/2014/main" id="{6FD0F967-FE5D-0CF4-6903-5AB66DC63170}"/>
              </a:ext>
            </a:extLst>
          </p:cNvPr>
          <p:cNvSpPr/>
          <p:nvPr/>
        </p:nvSpPr>
        <p:spPr>
          <a:xfrm>
            <a:off x="394227" y="3330695"/>
            <a:ext cx="502276" cy="47638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197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11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A8FFD2-E1C7-433C-BA11-ED7AC6BBB8BB}"/>
              </a:ext>
            </a:extLst>
          </p:cNvPr>
          <p:cNvSpPr txBox="1"/>
          <p:nvPr/>
        </p:nvSpPr>
        <p:spPr>
          <a:xfrm>
            <a:off x="0" y="0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 (simplify)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1714B9C-E60E-493A-366D-8D63D614ACB4}"/>
              </a:ext>
            </a:extLst>
          </p:cNvPr>
          <p:cNvGrpSpPr/>
          <p:nvPr/>
        </p:nvGrpSpPr>
        <p:grpSpPr>
          <a:xfrm>
            <a:off x="1756881" y="5045327"/>
            <a:ext cx="8794679" cy="1098619"/>
            <a:chOff x="1756881" y="5045327"/>
            <a:chExt cx="8794679" cy="109861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1FF90CC-56E7-C7EB-4586-B08C1D596544}"/>
                </a:ext>
              </a:extLst>
            </p:cNvPr>
            <p:cNvSpPr/>
            <p:nvPr/>
          </p:nvSpPr>
          <p:spPr>
            <a:xfrm>
              <a:off x="1756881" y="5045327"/>
              <a:ext cx="8671389" cy="109861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305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8">
                  <a:extLst>
                    <a:ext uri="{FF2B5EF4-FFF2-40B4-BE49-F238E27FC236}">
                      <a16:creationId xmlns:a16="http://schemas.microsoft.com/office/drawing/2014/main" id="{7E57BF32-51E5-EB2B-09BE-71EE4143F562}"/>
                    </a:ext>
                  </a:extLst>
                </p:cNvPr>
                <p:cNvSpPr txBox="1"/>
                <p:nvPr/>
              </p:nvSpPr>
              <p:spPr>
                <a:xfrm>
                  <a:off x="1919965" y="5168503"/>
                  <a:ext cx="8631595" cy="7748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𝑠𝑖𝑚𝑝𝑙𝑒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kumimoji="1"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1" lang="en-US" altLang="zh-CN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zh-C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kumimoji="1" lang="en-US" altLang="zh-CN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zh-CN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kumimoji="1" lang="en-US" altLang="zh-CN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zh-C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zh-C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kumimoji="1" lang="en-US" altLang="zh-CN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zh-CN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kumimoji="1" lang="en-US" altLang="zh-CN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2" name="文本框 8">
                  <a:extLst>
                    <a:ext uri="{FF2B5EF4-FFF2-40B4-BE49-F238E27FC236}">
                      <a16:creationId xmlns:a16="http://schemas.microsoft.com/office/drawing/2014/main" id="{7E57BF32-51E5-EB2B-09BE-71EE4143F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965" y="5168503"/>
                  <a:ext cx="8631595" cy="774827"/>
                </a:xfrm>
                <a:prstGeom prst="rect">
                  <a:avLst/>
                </a:prstGeom>
                <a:blipFill>
                  <a:blip r:embed="rId2"/>
                  <a:stretch>
                    <a:fillRect l="-4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9A4ABB-91FF-D982-6B76-BA5BB5A26D5C}"/>
              </a:ext>
            </a:extLst>
          </p:cNvPr>
          <p:cNvGrpSpPr/>
          <p:nvPr/>
        </p:nvGrpSpPr>
        <p:grpSpPr>
          <a:xfrm>
            <a:off x="875212" y="1295129"/>
            <a:ext cx="5165136" cy="689352"/>
            <a:chOff x="875212" y="1295129"/>
            <a:chExt cx="5165136" cy="68935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EDF360D-CD33-8B6D-E429-320BCDC6D208}"/>
                </a:ext>
              </a:extLst>
            </p:cNvPr>
            <p:cNvSpPr/>
            <p:nvPr/>
          </p:nvSpPr>
          <p:spPr>
            <a:xfrm>
              <a:off x="875212" y="1305705"/>
              <a:ext cx="5165136" cy="67877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F82D828-8C7A-D53F-A758-DEBEB866E368}"/>
                    </a:ext>
                  </a:extLst>
                </p:cNvPr>
                <p:cNvSpPr txBox="1"/>
                <p:nvPr/>
              </p:nvSpPr>
              <p:spPr>
                <a:xfrm>
                  <a:off x="1076461" y="1295129"/>
                  <a:ext cx="4963886" cy="678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kumimoji="1"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kumimoji="1" lang="en-US" altLang="zh-CN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kumimoji="1" lang="en-US" altLang="zh-CN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F82D828-8C7A-D53F-A758-DEBEB866E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61" y="1295129"/>
                  <a:ext cx="4963886" cy="678776"/>
                </a:xfrm>
                <a:prstGeom prst="rect">
                  <a:avLst/>
                </a:prstGeom>
                <a:blipFill>
                  <a:blip r:embed="rId3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B4C2999-4888-8E5A-AA31-E8684948794B}"/>
              </a:ext>
            </a:extLst>
          </p:cNvPr>
          <p:cNvGrpSpPr/>
          <p:nvPr/>
        </p:nvGrpSpPr>
        <p:grpSpPr>
          <a:xfrm>
            <a:off x="61743" y="1940648"/>
            <a:ext cx="11018519" cy="1878702"/>
            <a:chOff x="61743" y="1940648"/>
            <a:chExt cx="11018519" cy="1878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EF315BF-FE12-511B-376A-E53B25769C3C}"/>
                    </a:ext>
                  </a:extLst>
                </p:cNvPr>
                <p:cNvSpPr txBox="1"/>
                <p:nvPr/>
              </p:nvSpPr>
              <p:spPr>
                <a:xfrm>
                  <a:off x="61743" y="1940648"/>
                  <a:ext cx="11018519" cy="8980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1" lang="en-US" altLang="zh-CN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),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000" i="1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̅"/>
                                                        <m:ctrlPr>
                                                          <a:rPr kumimoji="1" lang="en-US" altLang="zh-CN" sz="2000" i="1"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kumimoji="1" lang="en-US" altLang="zh-CN" sz="2000" i="1"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000" i="1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rad>
                                          </m:den>
                                        </m:f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</m:d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kumimoji="1" lang="en-US" altLang="zh-CN" sz="2000" i="1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1" lang="en-US" altLang="zh-CN" sz="2000" i="1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 </m:t>
                                        </m:r>
                                      </m:e>
                                    </m:d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),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EF315BF-FE12-511B-376A-E53B25769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3" y="1940648"/>
                  <a:ext cx="11018519" cy="8980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E57BF32-51E5-EB2B-09BE-71EE4143F562}"/>
                    </a:ext>
                  </a:extLst>
                </p:cNvPr>
                <p:cNvSpPr txBox="1"/>
                <p:nvPr/>
              </p:nvSpPr>
              <p:spPr>
                <a:xfrm>
                  <a:off x="1076461" y="2924681"/>
                  <a:ext cx="7982018" cy="8946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1" lang="en-US" altLang="zh-CN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kumimoji="1" lang="en-US" altLang="zh-CN" sz="2000" i="1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1" lang="en-US" altLang="zh-CN" sz="2000" i="1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</m:d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kumimoji="1" lang="en-US" altLang="zh-CN" sz="2000" i="1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1" lang="en-US" altLang="zh-CN" sz="2000" i="1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),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E57BF32-51E5-EB2B-09BE-71EE4143F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61" y="2924681"/>
                  <a:ext cx="7982018" cy="8946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0C35F7-0161-9F6A-01A6-0C7A699ABFEA}"/>
              </a:ext>
            </a:extLst>
          </p:cNvPr>
          <p:cNvGrpSpPr/>
          <p:nvPr/>
        </p:nvGrpSpPr>
        <p:grpSpPr>
          <a:xfrm>
            <a:off x="875213" y="3860816"/>
            <a:ext cx="6871062" cy="894668"/>
            <a:chOff x="875213" y="3860816"/>
            <a:chExt cx="6871062" cy="89466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B2A251A-37D7-3272-EB14-09A723E6012A}"/>
                </a:ext>
              </a:extLst>
            </p:cNvPr>
            <p:cNvSpPr/>
            <p:nvPr/>
          </p:nvSpPr>
          <p:spPr>
            <a:xfrm>
              <a:off x="875213" y="3860816"/>
              <a:ext cx="6871062" cy="89466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8">
                  <a:extLst>
                    <a:ext uri="{FF2B5EF4-FFF2-40B4-BE49-F238E27FC236}">
                      <a16:creationId xmlns:a16="http://schemas.microsoft.com/office/drawing/2014/main" id="{7E57BF32-51E5-EB2B-09BE-71EE4143F562}"/>
                    </a:ext>
                  </a:extLst>
                </p:cNvPr>
                <p:cNvSpPr txBox="1"/>
                <p:nvPr/>
              </p:nvSpPr>
              <p:spPr>
                <a:xfrm>
                  <a:off x="1076461" y="3913330"/>
                  <a:ext cx="6560711" cy="7896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1" lang="en-US" altLang="zh-CN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zh-CN" sz="20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kumimoji="1" lang="en-US" altLang="zh-CN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文本框 8">
                  <a:extLst>
                    <a:ext uri="{FF2B5EF4-FFF2-40B4-BE49-F238E27FC236}">
                      <a16:creationId xmlns:a16="http://schemas.microsoft.com/office/drawing/2014/main" id="{7E57BF32-51E5-EB2B-09BE-71EE4143F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61" y="3913330"/>
                  <a:ext cx="6560711" cy="789640"/>
                </a:xfrm>
                <a:prstGeom prst="rect">
                  <a:avLst/>
                </a:prstGeom>
                <a:blipFill>
                  <a:blip r:embed="rId6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FDA4DDF-8127-FAFF-0754-E2B4993CE1BE}"/>
                  </a:ext>
                </a:extLst>
              </p:cNvPr>
              <p:cNvSpPr txBox="1"/>
              <p:nvPr/>
            </p:nvSpPr>
            <p:spPr>
              <a:xfrm>
                <a:off x="509451" y="865969"/>
                <a:ext cx="496388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FDA4DDF-8127-FAFF-0754-E2B4993C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51" y="865969"/>
                <a:ext cx="4963886" cy="439736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ABEC30F7-8478-FE1E-EC74-7EC28B36BDDE}"/>
              </a:ext>
            </a:extLst>
          </p:cNvPr>
          <p:cNvGrpSpPr/>
          <p:nvPr/>
        </p:nvGrpSpPr>
        <p:grpSpPr>
          <a:xfrm>
            <a:off x="8036417" y="584775"/>
            <a:ext cx="3317383" cy="950063"/>
            <a:chOff x="8036417" y="584775"/>
            <a:chExt cx="3317383" cy="9500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4D688CF-FFD1-C917-CBC5-95E8EC3EFF87}"/>
                    </a:ext>
                  </a:extLst>
                </p:cNvPr>
                <p:cNvSpPr txBox="1"/>
                <p:nvPr/>
              </p:nvSpPr>
              <p:spPr>
                <a:xfrm>
                  <a:off x="8610600" y="604471"/>
                  <a:ext cx="2225425" cy="832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dirty="0">
                    <a:solidFill>
                      <a:srgbClr val="FF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4D688CF-FFD1-C917-CBC5-95E8EC3EF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604471"/>
                  <a:ext cx="2225425" cy="832664"/>
                </a:xfrm>
                <a:prstGeom prst="rect">
                  <a:avLst/>
                </a:prstGeom>
                <a:blipFill>
                  <a:blip r:embed="rId8"/>
                  <a:stretch>
                    <a:fillRect r="-1705" b="-89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8D58809-A0A9-8D67-CBF6-43B68AF358C7}"/>
                </a:ext>
              </a:extLst>
            </p:cNvPr>
            <p:cNvSpPr/>
            <p:nvPr/>
          </p:nvSpPr>
          <p:spPr>
            <a:xfrm>
              <a:off x="8036417" y="584775"/>
              <a:ext cx="3317383" cy="95006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198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sp>
        <p:nvSpPr>
          <p:cNvPr id="13" name="五角星 12">
            <a:hlinkClick r:id="rId9" action="ppaction://hlinksldjump"/>
            <a:extLst>
              <a:ext uri="{FF2B5EF4-FFF2-40B4-BE49-F238E27FC236}">
                <a16:creationId xmlns:a16="http://schemas.microsoft.com/office/drawing/2014/main" id="{6FD0F967-FE5D-0CF4-6903-5AB66DC63170}"/>
              </a:ext>
            </a:extLst>
          </p:cNvPr>
          <p:cNvSpPr/>
          <p:nvPr/>
        </p:nvSpPr>
        <p:spPr>
          <a:xfrm>
            <a:off x="9538369" y="3128494"/>
            <a:ext cx="502276" cy="47638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5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12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5863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&amp; Sampling algorithms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5AFAD3F-7664-DB40-9C90-669202029BCA}"/>
              </a:ext>
            </a:extLst>
          </p:cNvPr>
          <p:cNvGrpSpPr/>
          <p:nvPr/>
        </p:nvGrpSpPr>
        <p:grpSpPr>
          <a:xfrm>
            <a:off x="166237" y="574898"/>
            <a:ext cx="12025763" cy="3036935"/>
            <a:chOff x="83118" y="2320675"/>
            <a:chExt cx="12025763" cy="303693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EDB512-672E-30AD-B48D-5B8A8B33C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8" r="2665"/>
            <a:stretch/>
          </p:blipFill>
          <p:spPr>
            <a:xfrm>
              <a:off x="83118" y="2320675"/>
              <a:ext cx="12025763" cy="303693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A8F5303-0420-9D9B-A558-49481072494B}"/>
                </a:ext>
              </a:extLst>
            </p:cNvPr>
            <p:cNvSpPr/>
            <p:nvPr/>
          </p:nvSpPr>
          <p:spPr>
            <a:xfrm>
              <a:off x="1017142" y="4440896"/>
              <a:ext cx="4613096" cy="46233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99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A8F5303-0420-9D9B-A558-49481072494B}"/>
                </a:ext>
              </a:extLst>
            </p:cNvPr>
            <p:cNvSpPr/>
            <p:nvPr/>
          </p:nvSpPr>
          <p:spPr>
            <a:xfrm>
              <a:off x="6561762" y="4011913"/>
              <a:ext cx="5248165" cy="5600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99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AD2AEB9-AE55-F818-A231-F2F365D73F9A}"/>
              </a:ext>
            </a:extLst>
          </p:cNvPr>
          <p:cNvSpPr txBox="1"/>
          <p:nvPr/>
        </p:nvSpPr>
        <p:spPr>
          <a:xfrm>
            <a:off x="166237" y="3705426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</a:t>
            </a:r>
            <a:endParaRPr kumimoji="1" lang="zh-CN" alt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5EE449A-A329-CAD6-340B-8BD414410570}"/>
                  </a:ext>
                </a:extLst>
              </p:cNvPr>
              <p:cNvSpPr txBox="1"/>
              <p:nvPr/>
            </p:nvSpPr>
            <p:spPr>
              <a:xfrm>
                <a:off x="991673" y="4520485"/>
                <a:ext cx="15389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kumimoji="1" lang="en-US" altLang="zh-CN" sz="2400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5EE449A-A329-CAD6-340B-8BD414410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73" y="4520485"/>
                <a:ext cx="153894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2D4A722-5C37-6160-13E8-BB2A7AD37514}"/>
                  </a:ext>
                </a:extLst>
              </p:cNvPr>
              <p:cNvSpPr txBox="1"/>
              <p:nvPr/>
            </p:nvSpPr>
            <p:spPr>
              <a:xfrm>
                <a:off x="991673" y="5046844"/>
                <a:ext cx="7927170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0.02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begChr m:val="‖"/>
                        <m:endChr m:val="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kumimoji="1"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2D4A722-5C37-6160-13E8-BB2A7AD37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73" y="5046844"/>
                <a:ext cx="7927170" cy="465833"/>
              </a:xfrm>
              <a:prstGeom prst="rect">
                <a:avLst/>
              </a:prstGeom>
              <a:blipFill>
                <a:blip r:embed="rId4"/>
                <a:stretch>
                  <a:fillRect l="-800" t="-127027" b="-19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3EB74B-1E83-4570-7810-D18D2A476AF3}"/>
                  </a:ext>
                </a:extLst>
              </p:cNvPr>
              <p:cNvSpPr txBox="1"/>
              <p:nvPr/>
            </p:nvSpPr>
            <p:spPr>
              <a:xfrm>
                <a:off x="977721" y="5659969"/>
                <a:ext cx="30608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U-Net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3EB74B-1E83-4570-7810-D18D2A4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21" y="5659969"/>
                <a:ext cx="3060879" cy="461665"/>
              </a:xfrm>
              <a:prstGeom prst="rect">
                <a:avLst/>
              </a:prstGeom>
              <a:blipFill>
                <a:blip r:embed="rId5"/>
                <a:stretch>
                  <a:fillRect l="-412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五角星 9">
            <a:hlinkClick r:id="rId6" action="ppaction://hlinksldjump"/>
            <a:extLst>
              <a:ext uri="{FF2B5EF4-FFF2-40B4-BE49-F238E27FC236}">
                <a16:creationId xmlns:a16="http://schemas.microsoft.com/office/drawing/2014/main" id="{06BEC57A-4888-9DB4-8B32-DA2864F72B8E}"/>
              </a:ext>
            </a:extLst>
          </p:cNvPr>
          <p:cNvSpPr/>
          <p:nvPr/>
        </p:nvSpPr>
        <p:spPr>
          <a:xfrm>
            <a:off x="9268963" y="2876014"/>
            <a:ext cx="502276" cy="47638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96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13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A9A9B3-12D8-6550-4D40-E0CF78A9C784}"/>
              </a:ext>
            </a:extLst>
          </p:cNvPr>
          <p:cNvSpPr txBox="1"/>
          <p:nvPr/>
        </p:nvSpPr>
        <p:spPr>
          <a:xfrm>
            <a:off x="2282997" y="61554"/>
            <a:ext cx="55379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(Conditioned/Controllable Generation)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F9904F-78BD-004D-D5BB-21D730EE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" y="1758016"/>
            <a:ext cx="10948927" cy="33419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BA4D32-995D-19C1-CCC4-64A6AB5FEF64}"/>
              </a:ext>
            </a:extLst>
          </p:cNvPr>
          <p:cNvSpPr txBox="1"/>
          <p:nvPr/>
        </p:nvSpPr>
        <p:spPr>
          <a:xfrm>
            <a:off x="0" y="757463"/>
            <a:ext cx="3206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[NLP] Test Generation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FC0B84-737B-8D48-5BC8-4A3B82556DD9}"/>
              </a:ext>
            </a:extLst>
          </p:cNvPr>
          <p:cNvSpPr txBox="1"/>
          <p:nvPr/>
        </p:nvSpPr>
        <p:spPr>
          <a:xfrm>
            <a:off x="0" y="1219128"/>
            <a:ext cx="838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 et al. Diffusion-LM Improves Controllable Text Generation, NIPS 2023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AA1A9-07D0-79DC-7B6E-323B40A6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607" y="5269540"/>
            <a:ext cx="7772400" cy="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14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408E5E5-E798-15C4-E7CD-74CDE1B50A1C}"/>
              </a:ext>
            </a:extLst>
          </p:cNvPr>
          <p:cNvGrpSpPr/>
          <p:nvPr/>
        </p:nvGrpSpPr>
        <p:grpSpPr>
          <a:xfrm>
            <a:off x="-90152" y="795092"/>
            <a:ext cx="6313866" cy="1908215"/>
            <a:chOff x="0" y="692061"/>
            <a:chExt cx="6313866" cy="190821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EAEE47B-8684-DE06-08FB-48E4B5085F26}"/>
                </a:ext>
              </a:extLst>
            </p:cNvPr>
            <p:cNvSpPr txBox="1"/>
            <p:nvPr/>
          </p:nvSpPr>
          <p:spPr>
            <a:xfrm>
              <a:off x="0" y="692061"/>
              <a:ext cx="60080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sz="2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[Vision] (Controllable) Image Generation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544CF3F-3D39-1D55-7815-E66821119171}"/>
                </a:ext>
              </a:extLst>
            </p:cNvPr>
            <p:cNvSpPr txBox="1"/>
            <p:nvPr/>
          </p:nvSpPr>
          <p:spPr>
            <a:xfrm>
              <a:off x="138448" y="1153726"/>
              <a:ext cx="6175418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Text-to-image generation: DALL-E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Image-to-image translation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Image restoration: DDRM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C3E1CC-0DD0-07D2-CEB0-E9AE18FB8B03}"/>
              </a:ext>
            </a:extLst>
          </p:cNvPr>
          <p:cNvGrpSpPr/>
          <p:nvPr/>
        </p:nvGrpSpPr>
        <p:grpSpPr>
          <a:xfrm>
            <a:off x="-90152" y="3506746"/>
            <a:ext cx="10639314" cy="772675"/>
            <a:chOff x="4294" y="638553"/>
            <a:chExt cx="10639314" cy="772675"/>
          </a:xfrm>
        </p:grpSpPr>
        <p:sp>
          <p:nvSpPr>
            <p:cNvPr id="17" name="文本框 4">
              <a:extLst>
                <a:ext uri="{FF2B5EF4-FFF2-40B4-BE49-F238E27FC236}">
                  <a16:creationId xmlns:a16="http://schemas.microsoft.com/office/drawing/2014/main" id="{EF19674A-3B80-3E7F-1220-7E2D289C4B33}"/>
                </a:ext>
              </a:extLst>
            </p:cNvPr>
            <p:cNvSpPr txBox="1"/>
            <p:nvPr/>
          </p:nvSpPr>
          <p:spPr>
            <a:xfrm>
              <a:off x="128789" y="1103451"/>
              <a:ext cx="105148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" altLang="zh-CN" sz="14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Xu et al. GEODIFF: A GEOMETRIC DIFFUSION MODEL FOR MOLECULAR CONFORMATION GENERATION, ICLR 2022</a:t>
              </a:r>
              <a:endParaRPr lang="en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8">
              <a:extLst>
                <a:ext uri="{FF2B5EF4-FFF2-40B4-BE49-F238E27FC236}">
                  <a16:creationId xmlns:a16="http://schemas.microsoft.com/office/drawing/2014/main" id="{BBBC7FA3-3327-9404-6712-B5714D081280}"/>
                </a:ext>
              </a:extLst>
            </p:cNvPr>
            <p:cNvSpPr txBox="1"/>
            <p:nvPr/>
          </p:nvSpPr>
          <p:spPr>
            <a:xfrm>
              <a:off x="4294" y="638553"/>
              <a:ext cx="45594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" altLang="zh-CN" sz="2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[Graph] Molecule Generation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2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15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EF958509-59D1-E057-7CDE-BD260D01C32B}"/>
              </a:ext>
            </a:extLst>
          </p:cNvPr>
          <p:cNvSpPr txBox="1"/>
          <p:nvPr/>
        </p:nvSpPr>
        <p:spPr>
          <a:xfrm>
            <a:off x="0" y="0"/>
            <a:ext cx="3100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Summary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BF2AA-F933-ABFF-AFB7-622E1E8D7CFC}"/>
              </a:ext>
            </a:extLst>
          </p:cNvPr>
          <p:cNvSpPr txBox="1"/>
          <p:nvPr/>
        </p:nvSpPr>
        <p:spPr>
          <a:xfrm>
            <a:off x="412124" y="888642"/>
            <a:ext cx="11037194" cy="4108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Pros: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Tractability and flexibility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High 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Expensive and inefficiency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(Depends on a long Markov chain of diffusion steps)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Inconvenience on discrete data</a:t>
            </a:r>
          </a:p>
        </p:txBody>
      </p:sp>
    </p:spTree>
    <p:extLst>
      <p:ext uri="{BB962C8B-B14F-4D97-AF65-F5344CB8AC3E}">
        <p14:creationId xmlns:p14="http://schemas.microsoft.com/office/powerpoint/2010/main" val="104895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16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FFF145-B299-1EF3-3EA3-2CED97A8BAF6}"/>
              </a:ext>
            </a:extLst>
          </p:cNvPr>
          <p:cNvSpPr txBox="1"/>
          <p:nvPr/>
        </p:nvSpPr>
        <p:spPr>
          <a:xfrm>
            <a:off x="-1" y="0"/>
            <a:ext cx="7742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on discrete data (categorical data)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01739E-118F-3D23-B0B8-26371C238E87}"/>
              </a:ext>
            </a:extLst>
          </p:cNvPr>
          <p:cNvSpPr txBox="1"/>
          <p:nvPr/>
        </p:nvSpPr>
        <p:spPr>
          <a:xfrm>
            <a:off x="0" y="5987018"/>
            <a:ext cx="10908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Hoogeboom</a:t>
            </a:r>
            <a:r>
              <a:rPr lang="en" altLang="zh-CN" sz="16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Argmax Flows and Multinomial Diffusion: Learning Categorical Distributions, NIPS 2021</a:t>
            </a:r>
            <a:endParaRPr lang="en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EAFF6A-4D78-FCE0-1B6D-C5A1A6E4BEA8}"/>
              </a:ext>
            </a:extLst>
          </p:cNvPr>
          <p:cNvSpPr txBox="1"/>
          <p:nvPr/>
        </p:nvSpPr>
        <p:spPr>
          <a:xfrm>
            <a:off x="225915" y="593898"/>
            <a:ext cx="349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Multinomial Diffusion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B25DB9-24F5-2D1E-1E91-2D841509799A}"/>
                  </a:ext>
                </a:extLst>
              </p:cNvPr>
              <p:cNvSpPr txBox="1"/>
              <p:nvPr/>
            </p:nvSpPr>
            <p:spPr>
              <a:xfrm>
                <a:off x="4038600" y="612392"/>
                <a:ext cx="3929537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(one-hot format)</a:t>
                </a:r>
                <a:endParaRPr kumimoji="1"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B25DB9-24F5-2D1E-1E91-2D8415097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612392"/>
                <a:ext cx="3929537" cy="468205"/>
              </a:xfrm>
              <a:prstGeom prst="rect">
                <a:avLst/>
              </a:prstGeom>
              <a:blipFill>
                <a:blip r:embed="rId2"/>
                <a:stretch>
                  <a:fillRect t="-8108" r="-1613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03B94C6-18B1-B46F-B9F3-E4F5CE21078C}"/>
              </a:ext>
            </a:extLst>
          </p:cNvPr>
          <p:cNvGrpSpPr/>
          <p:nvPr/>
        </p:nvGrpSpPr>
        <p:grpSpPr>
          <a:xfrm>
            <a:off x="186815" y="1950492"/>
            <a:ext cx="11548057" cy="2304521"/>
            <a:chOff x="186815" y="1950492"/>
            <a:chExt cx="11548057" cy="230452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D7292CD-70B9-4BA9-95EF-DCB2CDBF655B}"/>
                </a:ext>
              </a:extLst>
            </p:cNvPr>
            <p:cNvSpPr/>
            <p:nvPr/>
          </p:nvSpPr>
          <p:spPr>
            <a:xfrm>
              <a:off x="186815" y="3609965"/>
              <a:ext cx="10230307" cy="645048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8">
                  <a:extLst>
                    <a:ext uri="{FF2B5EF4-FFF2-40B4-BE49-F238E27FC236}">
                      <a16:creationId xmlns:a16="http://schemas.microsoft.com/office/drawing/2014/main" id="{DF42F80F-A922-9607-6437-F5182C513691}"/>
                    </a:ext>
                  </a:extLst>
                </p:cNvPr>
                <p:cNvSpPr txBox="1"/>
                <p:nvPr/>
              </p:nvSpPr>
              <p:spPr>
                <a:xfrm>
                  <a:off x="225915" y="1950492"/>
                  <a:ext cx="49902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b="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b="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+(1−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)/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oMath>
                    </m:oMathPara>
                  </a14:m>
                  <a:endParaRPr kumimoji="1" lang="en-US" altLang="zh-CN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8">
                  <a:extLst>
                    <a:ext uri="{FF2B5EF4-FFF2-40B4-BE49-F238E27FC236}">
                      <a16:creationId xmlns:a16="http://schemas.microsoft.com/office/drawing/2014/main" id="{DF42F80F-A922-9607-6437-F5182C513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915" y="1950492"/>
                  <a:ext cx="499021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508" t="-10000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8">
                  <a:extLst>
                    <a:ext uri="{FF2B5EF4-FFF2-40B4-BE49-F238E27FC236}">
                      <a16:creationId xmlns:a16="http://schemas.microsoft.com/office/drawing/2014/main" id="{38776444-336B-41F6-6106-94B5502734F9}"/>
                    </a:ext>
                  </a:extLst>
                </p:cNvPr>
                <p:cNvSpPr txBox="1"/>
                <p:nvPr/>
              </p:nvSpPr>
              <p:spPr>
                <a:xfrm>
                  <a:off x="225915" y="2471161"/>
                  <a:ext cx="5075043" cy="4242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𝑝𝑜𝑠𝑡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kumimoji="1" lang="en-US" altLang="zh-CN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8">
                  <a:extLst>
                    <a:ext uri="{FF2B5EF4-FFF2-40B4-BE49-F238E27FC236}">
                      <a16:creationId xmlns:a16="http://schemas.microsoft.com/office/drawing/2014/main" id="{38776444-336B-41F6-6106-94B550273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915" y="2471161"/>
                  <a:ext cx="5075043" cy="424283"/>
                </a:xfrm>
                <a:prstGeom prst="rect">
                  <a:avLst/>
                </a:prstGeom>
                <a:blipFill>
                  <a:blip r:embed="rId4"/>
                  <a:stretch>
                    <a:fillRect l="-748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C496507-D0C5-5E4A-5D8C-161850F8CCC4}"/>
                </a:ext>
              </a:extLst>
            </p:cNvPr>
            <p:cNvGrpSpPr/>
            <p:nvPr/>
          </p:nvGrpSpPr>
          <p:grpSpPr>
            <a:xfrm>
              <a:off x="5326716" y="2429313"/>
              <a:ext cx="6408156" cy="779417"/>
              <a:chOff x="2137978" y="4018007"/>
              <a:chExt cx="8355959" cy="7903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6EE80044-094E-8C40-D397-8AC6DD1CE17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7978" y="4018007"/>
                    <a:ext cx="5098020" cy="44729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kumimoji="1" lang="en-US" altLang="zh-CN" sz="200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where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𝑝𝑜𝑠𝑡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nary>
                          <m:naryPr>
                            <m:chr m:val="∑"/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oMath>
                    </a14:m>
                    <a:endPara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6EE80044-094E-8C40-D397-8AC6DD1CE1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7978" y="4018007"/>
                    <a:ext cx="5098020" cy="4472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18" t="-100000" b="-152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22BB5543-4F1E-C674-9757-F4380796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2137978" y="4391923"/>
                    <a:ext cx="8355959" cy="41647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00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and </a:t>
                    </a:r>
                    <a14:m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</m:t>
                        </m:r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]⊙[</m:t>
                        </m:r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a14:m>
                    <a:endPara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22BB5543-4F1E-C674-9757-F438079639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7978" y="4391923"/>
                    <a:ext cx="8355959" cy="4164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8" t="-6061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896A595-05DD-E44F-0C69-E0ACAAFAC396}"/>
                </a:ext>
              </a:extLst>
            </p:cNvPr>
            <p:cNvGrpSpPr/>
            <p:nvPr/>
          </p:nvGrpSpPr>
          <p:grpSpPr>
            <a:xfrm>
              <a:off x="225915" y="3716584"/>
              <a:ext cx="10305096" cy="466630"/>
              <a:chOff x="683043" y="3682387"/>
              <a:chExt cx="10305096" cy="46663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文本框 8">
                    <a:extLst>
                      <a:ext uri="{FF2B5EF4-FFF2-40B4-BE49-F238E27FC236}">
                        <a16:creationId xmlns:a16="http://schemas.microsoft.com/office/drawing/2014/main" id="{55A6BEB9-5A90-1149-98FF-543407B2B18B}"/>
                      </a:ext>
                    </a:extLst>
                  </p:cNvPr>
                  <p:cNvSpPr txBox="1"/>
                  <p:nvPr/>
                </p:nvSpPr>
                <p:spPr>
                  <a:xfrm>
                    <a:off x="683043" y="3682387"/>
                    <a:ext cx="8065606" cy="4242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14:m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kumimoji="1" lang="en-US" altLang="zh-CN" sz="2400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 and </a:t>
                    </a:r>
                    <a14:m>
                      <m:oMath xmlns:m="http://schemas.openxmlformats.org/officeDocument/2006/math"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𝑝𝑜𝑠𝑡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a14:m>
                    <a:endParaRPr kumimoji="1" lang="en-US" altLang="zh-CN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9" name="文本框 8">
                    <a:extLst>
                      <a:ext uri="{FF2B5EF4-FFF2-40B4-BE49-F238E27FC236}">
                        <a16:creationId xmlns:a16="http://schemas.microsoft.com/office/drawing/2014/main" id="{55A6BEB9-5A90-1149-98FF-543407B2B1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043" y="3682387"/>
                    <a:ext cx="8065606" cy="42428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58" t="-14706" b="-352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9466E1F1-E5EA-507D-27E8-A67A214766DB}"/>
                      </a:ext>
                    </a:extLst>
                  </p:cNvPr>
                  <p:cNvSpPr txBox="1"/>
                  <p:nvPr/>
                </p:nvSpPr>
                <p:spPr>
                  <a:xfrm>
                    <a:off x="8565714" y="3748907"/>
                    <a:ext cx="2422425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kumimoji="1" lang="en-US" altLang="zh-CN" sz="2000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where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kumimoji="1" lang="en-US" altLang="zh-CN" sz="2000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 </a:t>
                    </a:r>
                    <a:endPara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9466E1F1-E5EA-507D-27E8-A67A214766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5714" y="3748907"/>
                    <a:ext cx="2422425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604" t="-9375" r="-1042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05B0E6-7CDF-B99B-E696-2A0867E269E1}"/>
              </a:ext>
            </a:extLst>
          </p:cNvPr>
          <p:cNvGrpSpPr/>
          <p:nvPr/>
        </p:nvGrpSpPr>
        <p:grpSpPr>
          <a:xfrm>
            <a:off x="186816" y="4574956"/>
            <a:ext cx="11818368" cy="1189301"/>
            <a:chOff x="186816" y="4574956"/>
            <a:chExt cx="11818368" cy="118930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741FBC9-7BA4-B1B4-BBF0-F2AEAB02E3CA}"/>
                </a:ext>
              </a:extLst>
            </p:cNvPr>
            <p:cNvSpPr txBox="1"/>
            <p:nvPr/>
          </p:nvSpPr>
          <p:spPr>
            <a:xfrm>
              <a:off x="186816" y="4574956"/>
              <a:ext cx="5237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Then we can calculate the KL terms: </a:t>
              </a:r>
              <a:endPara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1601057-D247-04ED-3975-4CBC089183FE}"/>
                    </a:ext>
                  </a:extLst>
                </p:cNvPr>
                <p:cNvSpPr txBox="1"/>
                <p:nvPr/>
              </p:nvSpPr>
              <p:spPr>
                <a:xfrm>
                  <a:off x="186816" y="5119209"/>
                  <a:ext cx="11818368" cy="645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𝑝𝑜𝑠𝑡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𝑝𝑜𝑠𝑡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1601057-D247-04ED-3975-4CBC08918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816" y="5119209"/>
                  <a:ext cx="11818368" cy="645048"/>
                </a:xfrm>
                <a:prstGeom prst="rect">
                  <a:avLst/>
                </a:prstGeom>
                <a:blipFill>
                  <a:blip r:embed="rId9"/>
                  <a:stretch>
                    <a:fillRect l="-1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01BAF0F-D311-D1A2-6CAA-714F2FFA1A96}"/>
                </a:ext>
              </a:extLst>
            </p:cNvPr>
            <p:cNvSpPr/>
            <p:nvPr/>
          </p:nvSpPr>
          <p:spPr>
            <a:xfrm>
              <a:off x="225915" y="5132450"/>
              <a:ext cx="11622648" cy="63180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A6C9D7E-2968-BA14-CB09-540C3FFEC348}"/>
              </a:ext>
            </a:extLst>
          </p:cNvPr>
          <p:cNvGrpSpPr/>
          <p:nvPr/>
        </p:nvGrpSpPr>
        <p:grpSpPr>
          <a:xfrm>
            <a:off x="186815" y="1245806"/>
            <a:ext cx="7814914" cy="574361"/>
            <a:chOff x="186815" y="1245806"/>
            <a:chExt cx="7814914" cy="57436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9F56ABA-E39A-396A-6C8B-0BFD92AFF54C}"/>
                </a:ext>
              </a:extLst>
            </p:cNvPr>
            <p:cNvGrpSpPr/>
            <p:nvPr/>
          </p:nvGrpSpPr>
          <p:grpSpPr>
            <a:xfrm>
              <a:off x="225915" y="1245806"/>
              <a:ext cx="7775814" cy="574361"/>
              <a:chOff x="-2002578" y="1258165"/>
              <a:chExt cx="7775814" cy="57436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01BAF0F-D311-D1A2-6CAA-714F2FFA1A96}"/>
                  </a:ext>
                </a:extLst>
              </p:cNvPr>
              <p:cNvSpPr/>
              <p:nvPr/>
            </p:nvSpPr>
            <p:spPr>
              <a:xfrm>
                <a:off x="-2002578" y="1258165"/>
                <a:ext cx="7742222" cy="5743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8">
                    <a:extLst>
                      <a:ext uri="{FF2B5EF4-FFF2-40B4-BE49-F238E27FC236}">
                        <a16:creationId xmlns:a16="http://schemas.microsoft.com/office/drawing/2014/main" id="{014D3AE6-6DCC-1D29-9EA4-614DE167F07C}"/>
                      </a:ext>
                    </a:extLst>
                  </p:cNvPr>
                  <p:cNvSpPr txBox="1"/>
                  <p:nvPr/>
                </p:nvSpPr>
                <p:spPr>
                  <a:xfrm>
                    <a:off x="371694" y="1364204"/>
                    <a:ext cx="540154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oMath>
                      </m:oMathPara>
                    </a14:m>
                    <a:endParaRPr kumimoji="1" lang="en-US" altLang="zh-CN" sz="24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文本框 8">
                    <a:extLst>
                      <a:ext uri="{FF2B5EF4-FFF2-40B4-BE49-F238E27FC236}">
                        <a16:creationId xmlns:a16="http://schemas.microsoft.com/office/drawing/2014/main" id="{014D3AE6-6DCC-1D29-9EA4-614DE167F0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694" y="1364204"/>
                    <a:ext cx="540154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703" t="-3333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BAFAD77-7203-375B-F6F8-1C5A56EB7079}"/>
                </a:ext>
              </a:extLst>
            </p:cNvPr>
            <p:cNvSpPr txBox="1"/>
            <p:nvPr/>
          </p:nvSpPr>
          <p:spPr>
            <a:xfrm>
              <a:off x="186815" y="1323505"/>
              <a:ext cx="2478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 process</a:t>
              </a:r>
              <a:endParaRPr kumimoji="1"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CA68661-436B-FD12-CF84-5C5016D58111}"/>
              </a:ext>
            </a:extLst>
          </p:cNvPr>
          <p:cNvSpPr txBox="1"/>
          <p:nvPr/>
        </p:nvSpPr>
        <p:spPr>
          <a:xfrm>
            <a:off x="9303026" y="795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6F1B849-E870-AB7B-62BC-45AD827DFFF7}"/>
                  </a:ext>
                </a:extLst>
              </p:cNvPr>
              <p:cNvSpPr txBox="1"/>
              <p:nvPr/>
            </p:nvSpPr>
            <p:spPr>
              <a:xfrm>
                <a:off x="7925013" y="626763"/>
                <a:ext cx="4068418" cy="104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6F1B849-E870-AB7B-62BC-45AD827DF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013" y="626763"/>
                <a:ext cx="4068418" cy="1045927"/>
              </a:xfrm>
              <a:prstGeom prst="rect">
                <a:avLst/>
              </a:prstGeom>
              <a:blipFill>
                <a:blip r:embed="rId11"/>
                <a:stretch>
                  <a:fillRect t="-114458" b="-175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五角星 13">
            <a:hlinkClick r:id="rId12" action="ppaction://hlinksldjump"/>
            <a:extLst>
              <a:ext uri="{FF2B5EF4-FFF2-40B4-BE49-F238E27FC236}">
                <a16:creationId xmlns:a16="http://schemas.microsoft.com/office/drawing/2014/main" id="{F6B15820-AD87-EE16-3FE2-50BFAB5D4CCF}"/>
              </a:ext>
            </a:extLst>
          </p:cNvPr>
          <p:cNvSpPr/>
          <p:nvPr/>
        </p:nvSpPr>
        <p:spPr>
          <a:xfrm>
            <a:off x="8073594" y="1307229"/>
            <a:ext cx="457200" cy="46820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89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17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FFF145-B299-1EF3-3EA3-2CED97A8BAF6}"/>
              </a:ext>
            </a:extLst>
          </p:cNvPr>
          <p:cNvSpPr txBox="1"/>
          <p:nvPr/>
        </p:nvSpPr>
        <p:spPr>
          <a:xfrm>
            <a:off x="-1" y="0"/>
            <a:ext cx="8046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on discrete data (categorical data)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01739E-118F-3D23-B0B8-26371C238E87}"/>
              </a:ext>
            </a:extLst>
          </p:cNvPr>
          <p:cNvSpPr txBox="1"/>
          <p:nvPr/>
        </p:nvSpPr>
        <p:spPr>
          <a:xfrm>
            <a:off x="0" y="6124898"/>
            <a:ext cx="9287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Austin</a:t>
            </a:r>
            <a:r>
              <a:rPr lang="en" altLang="zh-CN" sz="16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 Denoising Diffusion Models in Discrete State-Spaces NIPS 2021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EAFF6A-4D78-FCE0-1B6D-C5A1A6E4BEA8}"/>
              </a:ext>
            </a:extLst>
          </p:cNvPr>
          <p:cNvSpPr txBox="1"/>
          <p:nvPr/>
        </p:nvSpPr>
        <p:spPr>
          <a:xfrm>
            <a:off x="225559" y="559982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DP3M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BCBCF9-45D1-3D7F-40CB-F229BA141301}"/>
              </a:ext>
            </a:extLst>
          </p:cNvPr>
          <p:cNvGrpSpPr/>
          <p:nvPr/>
        </p:nvGrpSpPr>
        <p:grpSpPr>
          <a:xfrm>
            <a:off x="225559" y="1098591"/>
            <a:ext cx="6603781" cy="584775"/>
            <a:chOff x="186815" y="1245806"/>
            <a:chExt cx="6603781" cy="58477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1598CB1-4508-EE6D-106E-55C4BF4D07DE}"/>
                </a:ext>
              </a:extLst>
            </p:cNvPr>
            <p:cNvGrpSpPr/>
            <p:nvPr/>
          </p:nvGrpSpPr>
          <p:grpSpPr>
            <a:xfrm>
              <a:off x="225916" y="1245806"/>
              <a:ext cx="6564680" cy="584775"/>
              <a:chOff x="-2002577" y="1258165"/>
              <a:chExt cx="6564680" cy="58477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527A30D-C720-2EB6-9F17-724216BE68E1}"/>
                  </a:ext>
                </a:extLst>
              </p:cNvPr>
              <p:cNvSpPr/>
              <p:nvPr/>
            </p:nvSpPr>
            <p:spPr>
              <a:xfrm>
                <a:off x="-2002577" y="1258165"/>
                <a:ext cx="6564680" cy="58477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8">
                    <a:extLst>
                      <a:ext uri="{FF2B5EF4-FFF2-40B4-BE49-F238E27FC236}">
                        <a16:creationId xmlns:a16="http://schemas.microsoft.com/office/drawing/2014/main" id="{91B6E010-4D1D-0042-DC21-C38637DCCFDC}"/>
                      </a:ext>
                    </a:extLst>
                  </p:cNvPr>
                  <p:cNvSpPr txBox="1"/>
                  <p:nvPr/>
                </p:nvSpPr>
                <p:spPr>
                  <a:xfrm>
                    <a:off x="225915" y="1406239"/>
                    <a:ext cx="433618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1" lang="en-US" altLang="zh-CN" sz="24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文本框 8">
                    <a:extLst>
                      <a:ext uri="{FF2B5EF4-FFF2-40B4-BE49-F238E27FC236}">
                        <a16:creationId xmlns:a16="http://schemas.microsoft.com/office/drawing/2014/main" id="{91B6E010-4D1D-0042-DC21-C38637DCCF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915" y="1406239"/>
                    <a:ext cx="4336187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180287C-188E-7B55-A774-72C59F7629DC}"/>
                </a:ext>
              </a:extLst>
            </p:cNvPr>
            <p:cNvSpPr txBox="1"/>
            <p:nvPr/>
          </p:nvSpPr>
          <p:spPr>
            <a:xfrm>
              <a:off x="186815" y="13235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 process</a:t>
              </a:r>
              <a:endPara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D55A84D-E687-EFEB-5766-8B0095BDE448}"/>
                  </a:ext>
                </a:extLst>
              </p:cNvPr>
              <p:cNvSpPr txBox="1"/>
              <p:nvPr/>
            </p:nvSpPr>
            <p:spPr>
              <a:xfrm>
                <a:off x="1763487" y="548436"/>
                <a:ext cx="3929537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(one-hot format)</a:t>
                </a:r>
                <a:endParaRPr kumimoji="1"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D55A84D-E687-EFEB-5766-8B0095BDE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87" y="548436"/>
                <a:ext cx="3929537" cy="468205"/>
              </a:xfrm>
              <a:prstGeom prst="rect">
                <a:avLst/>
              </a:prstGeom>
              <a:blipFill>
                <a:blip r:embed="rId3"/>
                <a:stretch>
                  <a:fillRect t="-7895" r="-1286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FE04F4C-9233-C357-8BA9-CB762B3C1CC7}"/>
              </a:ext>
            </a:extLst>
          </p:cNvPr>
          <p:cNvGrpSpPr/>
          <p:nvPr/>
        </p:nvGrpSpPr>
        <p:grpSpPr>
          <a:xfrm>
            <a:off x="187458" y="1821481"/>
            <a:ext cx="10643874" cy="4140818"/>
            <a:chOff x="187458" y="1821481"/>
            <a:chExt cx="10643874" cy="4140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CDC50E72-234B-D0E4-5AF7-3418706F7C5E}"/>
                    </a:ext>
                  </a:extLst>
                </p:cNvPr>
                <p:cNvSpPr txBox="1"/>
                <p:nvPr/>
              </p:nvSpPr>
              <p:spPr>
                <a:xfrm>
                  <a:off x="225559" y="1821481"/>
                  <a:ext cx="7820696" cy="4624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      with</a:t>
                  </a:r>
                  <a:r>
                    <a:rPr kumimoji="1" lang="en-US" altLang="zh-CN" sz="20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CDC50E72-234B-D0E4-5AF7-3418706F7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59" y="1821481"/>
                  <a:ext cx="7820696" cy="462434"/>
                </a:xfrm>
                <a:prstGeom prst="rect">
                  <a:avLst/>
                </a:prstGeom>
                <a:blipFill>
                  <a:blip r:embed="rId4"/>
                  <a:stretch>
                    <a:fillRect l="-162" b="-243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8">
                  <a:extLst>
                    <a:ext uri="{FF2B5EF4-FFF2-40B4-BE49-F238E27FC236}">
                      <a16:creationId xmlns:a16="http://schemas.microsoft.com/office/drawing/2014/main" id="{AA8A7BD4-E2CA-CC1B-D3BF-F2EA141E6467}"/>
                    </a:ext>
                  </a:extLst>
                </p:cNvPr>
                <p:cNvSpPr txBox="1"/>
                <p:nvPr/>
              </p:nvSpPr>
              <p:spPr>
                <a:xfrm>
                  <a:off x="225559" y="2422030"/>
                  <a:ext cx="6253828" cy="850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⊙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endParaRPr kumimoji="1" lang="en-US" altLang="zh-CN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本框 8">
                  <a:extLst>
                    <a:ext uri="{FF2B5EF4-FFF2-40B4-BE49-F238E27FC236}">
                      <a16:creationId xmlns:a16="http://schemas.microsoft.com/office/drawing/2014/main" id="{AA8A7BD4-E2CA-CC1B-D3BF-F2EA141E6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59" y="2422030"/>
                  <a:ext cx="6253828" cy="850361"/>
                </a:xfrm>
                <a:prstGeom prst="rect">
                  <a:avLst/>
                </a:prstGeom>
                <a:blipFill>
                  <a:blip r:embed="rId5"/>
                  <a:stretch>
                    <a:fillRect b="-13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99C2F85-189F-6852-A863-996CB377694F}"/>
                </a:ext>
              </a:extLst>
            </p:cNvPr>
            <p:cNvSpPr txBox="1"/>
            <p:nvPr/>
          </p:nvSpPr>
          <p:spPr>
            <a:xfrm>
              <a:off x="187458" y="3489506"/>
              <a:ext cx="2586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sz="24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Noise schedules 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32BF2B5-4549-2C99-79C5-50E3781CEE47}"/>
                </a:ext>
              </a:extLst>
            </p:cNvPr>
            <p:cNvSpPr txBox="1"/>
            <p:nvPr/>
          </p:nvSpPr>
          <p:spPr>
            <a:xfrm>
              <a:off x="187459" y="3720339"/>
              <a:ext cx="10643873" cy="224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Uniform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Absorbing state (MASK)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Discretized Gaussian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solidFill>
                    <a:prstClr val="black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...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" name="五角星 3">
            <a:hlinkClick r:id="rId6" action="ppaction://hlinksldjump"/>
            <a:extLst>
              <a:ext uri="{FF2B5EF4-FFF2-40B4-BE49-F238E27FC236}">
                <a16:creationId xmlns:a16="http://schemas.microsoft.com/office/drawing/2014/main" id="{29B998A4-AB01-52C7-D05E-7448E3866752}"/>
              </a:ext>
            </a:extLst>
          </p:cNvPr>
          <p:cNvSpPr/>
          <p:nvPr/>
        </p:nvSpPr>
        <p:spPr>
          <a:xfrm>
            <a:off x="7817655" y="79493"/>
            <a:ext cx="457200" cy="46820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7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18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F850C6-861B-8FFE-D556-5385FC44EC5B}"/>
              </a:ext>
            </a:extLst>
          </p:cNvPr>
          <p:cNvSpPr txBox="1"/>
          <p:nvPr/>
        </p:nvSpPr>
        <p:spPr>
          <a:xfrm>
            <a:off x="-1" y="0"/>
            <a:ext cx="8610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on Speeding up sampling (DDIM)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F7308-C250-2FC6-F8ED-55D9FA868F9F}"/>
              </a:ext>
            </a:extLst>
          </p:cNvPr>
          <p:cNvSpPr txBox="1"/>
          <p:nvPr/>
        </p:nvSpPr>
        <p:spPr>
          <a:xfrm>
            <a:off x="-1" y="6146155"/>
            <a:ext cx="787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 et al. DENOISING DIFFUSION IMPLICIT MODELS, ICLR 2021 </a:t>
            </a:r>
            <a:endParaRPr lang="en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CFE12BF-C9C7-C6D0-CFDE-3D298911381A}"/>
              </a:ext>
            </a:extLst>
          </p:cNvPr>
          <p:cNvGrpSpPr/>
          <p:nvPr/>
        </p:nvGrpSpPr>
        <p:grpSpPr>
          <a:xfrm>
            <a:off x="1633425" y="693165"/>
            <a:ext cx="9283700" cy="624668"/>
            <a:chOff x="292100" y="627254"/>
            <a:chExt cx="9283700" cy="624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1A7932A-B035-134D-282A-E82BF43CC9BE}"/>
                    </a:ext>
                  </a:extLst>
                </p:cNvPr>
                <p:cNvSpPr txBox="1"/>
                <p:nvPr/>
              </p:nvSpPr>
              <p:spPr>
                <a:xfrm>
                  <a:off x="292100" y="790257"/>
                  <a:ext cx="1524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1A7932A-B035-134D-282A-E82BF43CC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00" y="790257"/>
                  <a:ext cx="15240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826"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EB03CC0-44A3-94AC-D049-ED0185FF3410}"/>
                    </a:ext>
                  </a:extLst>
                </p:cNvPr>
                <p:cNvSpPr txBox="1"/>
                <p:nvPr/>
              </p:nvSpPr>
              <p:spPr>
                <a:xfrm>
                  <a:off x="2666999" y="790257"/>
                  <a:ext cx="16383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EB03CC0-44A3-94AC-D049-ED0185FF3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99" y="790257"/>
                  <a:ext cx="16383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769"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4B7F2DE-7A16-4D1C-2F4D-EACA5C164C4D}"/>
                    </a:ext>
                  </a:extLst>
                </p:cNvPr>
                <p:cNvSpPr txBox="1"/>
                <p:nvPr/>
              </p:nvSpPr>
              <p:spPr>
                <a:xfrm>
                  <a:off x="4787898" y="790257"/>
                  <a:ext cx="1778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4B7F2DE-7A16-4D1C-2F4D-EACA5C164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7898" y="790257"/>
                  <a:ext cx="17780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709" r="-3546"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21CFDF7-E431-8897-291C-7B0884B08659}"/>
                    </a:ext>
                  </a:extLst>
                </p:cNvPr>
                <p:cNvSpPr txBox="1"/>
                <p:nvPr/>
              </p:nvSpPr>
              <p:spPr>
                <a:xfrm>
                  <a:off x="7645400" y="790256"/>
                  <a:ext cx="19304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21CFDF7-E431-8897-291C-7B0884B08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400" y="790256"/>
                  <a:ext cx="19304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54"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8DC6C186-A3C9-E033-181F-C7D0A5726B2B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1816100" y="1021090"/>
              <a:ext cx="850899" cy="0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9123918C-522D-6236-BC93-A73E7D10253E}"/>
                </a:ext>
              </a:extLst>
            </p:cNvPr>
            <p:cNvCxnSpPr>
              <a:cxnSpLocks/>
            </p:cNvCxnSpPr>
            <p:nvPr/>
          </p:nvCxnSpPr>
          <p:spPr>
            <a:xfrm>
              <a:off x="3936999" y="1021089"/>
              <a:ext cx="850899" cy="0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8DC6C186-A3C9-E033-181F-C7D0A5726B2B}"/>
                </a:ext>
              </a:extLst>
            </p:cNvPr>
            <p:cNvCxnSpPr>
              <a:cxnSpLocks/>
            </p:cNvCxnSpPr>
            <p:nvPr/>
          </p:nvCxnSpPr>
          <p:spPr>
            <a:xfrm>
              <a:off x="6769100" y="1026178"/>
              <a:ext cx="850899" cy="0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F7A0708-4213-17FA-2DF5-617978EE73BC}"/>
                </a:ext>
              </a:extLst>
            </p:cNvPr>
            <p:cNvSpPr txBox="1"/>
            <p:nvPr/>
          </p:nvSpPr>
          <p:spPr>
            <a:xfrm>
              <a:off x="1751239" y="651756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derivate</a:t>
              </a:r>
              <a:endParaRPr kumimoji="1" lang="zh-CN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E0DA06E-D809-451A-FCE2-DB0AF75AF9F3}"/>
                </a:ext>
              </a:extLst>
            </p:cNvPr>
            <p:cNvSpPr txBox="1"/>
            <p:nvPr/>
          </p:nvSpPr>
          <p:spPr>
            <a:xfrm>
              <a:off x="3866470" y="651756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derivate</a:t>
              </a:r>
              <a:endParaRPr kumimoji="1" lang="zh-CN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3">
              <a:extLst>
                <a:ext uri="{FF2B5EF4-FFF2-40B4-BE49-F238E27FC236}">
                  <a16:creationId xmlns:a16="http://schemas.microsoft.com/office/drawing/2014/main" id="{5F7A0708-4213-17FA-2DF5-617978EE73BC}"/>
                </a:ext>
              </a:extLst>
            </p:cNvPr>
            <p:cNvSpPr txBox="1"/>
            <p:nvPr/>
          </p:nvSpPr>
          <p:spPr>
            <a:xfrm>
              <a:off x="6535171" y="62725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approximate</a:t>
              </a:r>
              <a:endParaRPr kumimoji="1" lang="zh-CN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11863B-11D9-70BB-1F05-66C1B3801DD2}"/>
              </a:ext>
            </a:extLst>
          </p:cNvPr>
          <p:cNvGrpSpPr/>
          <p:nvPr/>
        </p:nvGrpSpPr>
        <p:grpSpPr>
          <a:xfrm>
            <a:off x="216720" y="1608114"/>
            <a:ext cx="10451140" cy="1536648"/>
            <a:chOff x="216720" y="1608114"/>
            <a:chExt cx="10451140" cy="1536648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3996624-C29C-FB65-323F-0A900206528F}"/>
                </a:ext>
              </a:extLst>
            </p:cNvPr>
            <p:cNvSpPr txBox="1"/>
            <p:nvPr/>
          </p:nvSpPr>
          <p:spPr>
            <a:xfrm>
              <a:off x="216720" y="1648496"/>
              <a:ext cx="1758815" cy="1131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10">
                  <a:extLst>
                    <a:ext uri="{FF2B5EF4-FFF2-40B4-BE49-F238E27FC236}">
                      <a16:creationId xmlns:a16="http://schemas.microsoft.com/office/drawing/2014/main" id="{BEB03CC0-44A3-94AC-D049-ED0185FF3410}"/>
                    </a:ext>
                  </a:extLst>
                </p:cNvPr>
                <p:cNvSpPr txBox="1"/>
                <p:nvPr/>
              </p:nvSpPr>
              <p:spPr>
                <a:xfrm>
                  <a:off x="2004721" y="1780869"/>
                  <a:ext cx="16383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10">
                  <a:extLst>
                    <a:ext uri="{FF2B5EF4-FFF2-40B4-BE49-F238E27FC236}">
                      <a16:creationId xmlns:a16="http://schemas.microsoft.com/office/drawing/2014/main" id="{BEB03CC0-44A3-94AC-D049-ED0185FF3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4721" y="1780869"/>
                  <a:ext cx="16383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763"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4CC81411-1672-4F69-1918-FD62498CD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2130" y="2011702"/>
              <a:ext cx="742591" cy="0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12ECE96C-E29E-05A7-0BCE-86143DA09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019" y="2578831"/>
              <a:ext cx="742591" cy="0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7E8765D-5194-9E03-7E99-EBC70AA8FC6F}"/>
                    </a:ext>
                  </a:extLst>
                </p:cNvPr>
                <p:cNvSpPr txBox="1"/>
                <p:nvPr/>
              </p:nvSpPr>
              <p:spPr>
                <a:xfrm>
                  <a:off x="2558691" y="2320796"/>
                  <a:ext cx="16383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7E8765D-5194-9E03-7E99-EBC70AA8F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691" y="2320796"/>
                  <a:ext cx="16383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769"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EE3F5A9-7817-1777-AC26-27340C3DDA26}"/>
                    </a:ext>
                  </a:extLst>
                </p:cNvPr>
                <p:cNvSpPr txBox="1"/>
                <p:nvPr/>
              </p:nvSpPr>
              <p:spPr>
                <a:xfrm>
                  <a:off x="4555722" y="1608114"/>
                  <a:ext cx="5606965" cy="5091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EE3F5A9-7817-1777-AC26-27340C3DDA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722" y="1608114"/>
                  <a:ext cx="5606965" cy="509178"/>
                </a:xfrm>
                <a:prstGeom prst="rect">
                  <a:avLst/>
                </a:prstGeom>
                <a:blipFill>
                  <a:blip r:embed="rId8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357B7F51-4B5C-AD4B-5F23-D36D750C4D6B}"/>
                    </a:ext>
                  </a:extLst>
                </p:cNvPr>
                <p:cNvSpPr txBox="1"/>
                <p:nvPr/>
              </p:nvSpPr>
              <p:spPr>
                <a:xfrm>
                  <a:off x="4594848" y="2083831"/>
                  <a:ext cx="6073012" cy="1060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357B7F51-4B5C-AD4B-5F23-D36D750C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848" y="2083831"/>
                  <a:ext cx="6073012" cy="1060931"/>
                </a:xfrm>
                <a:prstGeom prst="rect">
                  <a:avLst/>
                </a:prstGeom>
                <a:blipFill>
                  <a:blip r:embed="rId9"/>
                  <a:stretch>
                    <a:fillRect l="-20208" t="-140476" b="-194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B9790044-924D-28F5-7043-812F78305534}"/>
              </a:ext>
            </a:extLst>
          </p:cNvPr>
          <p:cNvSpPr txBox="1"/>
          <p:nvPr/>
        </p:nvSpPr>
        <p:spPr>
          <a:xfrm>
            <a:off x="447142" y="86959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DDPM: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245505F-30F4-FC9E-D575-C34B0158564E}"/>
              </a:ext>
            </a:extLst>
          </p:cNvPr>
          <p:cNvGrpSpPr/>
          <p:nvPr/>
        </p:nvGrpSpPr>
        <p:grpSpPr>
          <a:xfrm>
            <a:off x="482334" y="3108976"/>
            <a:ext cx="10871466" cy="1759251"/>
            <a:chOff x="482334" y="3108976"/>
            <a:chExt cx="10871466" cy="17592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1F8BAF-C429-1E04-E0FB-F1C1CAF1BA42}"/>
                    </a:ext>
                  </a:extLst>
                </p:cNvPr>
                <p:cNvSpPr txBox="1"/>
                <p:nvPr/>
              </p:nvSpPr>
              <p:spPr>
                <a:xfrm>
                  <a:off x="498612" y="4359049"/>
                  <a:ext cx="7124813" cy="5091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kumimoji="1" lang="en-US" altLang="zh-CN" sz="24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Ensure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1F8BAF-C429-1E04-E0FB-F1C1CAF1B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12" y="4359049"/>
                  <a:ext cx="7124813" cy="509178"/>
                </a:xfrm>
                <a:prstGeom prst="rect">
                  <a:avLst/>
                </a:prstGeom>
                <a:blipFill>
                  <a:blip r:embed="rId10"/>
                  <a:stretch>
                    <a:fillRect l="-1423" t="-4878" b="-195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9E1E9F5-B7B5-B229-FA08-48F63A546DC3}"/>
                    </a:ext>
                  </a:extLst>
                </p:cNvPr>
                <p:cNvSpPr txBox="1"/>
                <p:nvPr/>
              </p:nvSpPr>
              <p:spPr>
                <a:xfrm>
                  <a:off x="482334" y="3108976"/>
                  <a:ext cx="6073012" cy="11307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ctrlPr>
                              <a:rPr kumimoji="1"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9E1E9F5-B7B5-B229-FA08-48F63A546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34" y="3108976"/>
                  <a:ext cx="6073012" cy="1130759"/>
                </a:xfrm>
                <a:prstGeom prst="rect">
                  <a:avLst/>
                </a:prstGeom>
                <a:blipFill>
                  <a:blip r:embed="rId11"/>
                  <a:stretch>
                    <a:fillRect l="-209" t="-101111" b="-15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618F792-0088-E364-FDE6-7E71A0E975FC}"/>
                    </a:ext>
                  </a:extLst>
                </p:cNvPr>
                <p:cNvSpPr txBox="1"/>
                <p:nvPr/>
              </p:nvSpPr>
              <p:spPr>
                <a:xfrm>
                  <a:off x="6478072" y="3483199"/>
                  <a:ext cx="4875728" cy="4397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where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618F792-0088-E364-FDE6-7E71A0E97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8072" y="3483199"/>
                  <a:ext cx="4875728" cy="439736"/>
                </a:xfrm>
                <a:prstGeom prst="rect">
                  <a:avLst/>
                </a:prstGeom>
                <a:blipFill>
                  <a:blip r:embed="rId12"/>
                  <a:stretch>
                    <a:fillRect l="-1558" t="-2778" b="-19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8E5C76A-8FDC-533B-810B-F3BCE4593CE4}"/>
                  </a:ext>
                </a:extLst>
              </p:cNvPr>
              <p:cNvSpPr txBox="1"/>
              <p:nvPr/>
            </p:nvSpPr>
            <p:spPr>
              <a:xfrm>
                <a:off x="551762" y="5022521"/>
                <a:ext cx="9828610" cy="980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rad>
                          <m:f>
                            <m:fPr>
                              <m:ctrlPr>
                                <a:rPr kumimoji="1"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8E5C76A-8FDC-533B-810B-F3BCE459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2" y="5022521"/>
                <a:ext cx="9828610" cy="980974"/>
              </a:xfrm>
              <a:prstGeom prst="rect">
                <a:avLst/>
              </a:prstGeom>
              <a:blipFill>
                <a:blip r:embed="rId13"/>
                <a:stretch>
                  <a:fillRect l="-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弧形箭头 7">
            <a:hlinkClick r:id="rId14" action="ppaction://hlinksldjump"/>
            <a:extLst>
              <a:ext uri="{FF2B5EF4-FFF2-40B4-BE49-F238E27FC236}">
                <a16:creationId xmlns:a16="http://schemas.microsoft.com/office/drawing/2014/main" id="{4F55C91C-FA8D-24F3-CDF1-21FFC43CC5DF}"/>
              </a:ext>
            </a:extLst>
          </p:cNvPr>
          <p:cNvSpPr/>
          <p:nvPr/>
        </p:nvSpPr>
        <p:spPr>
          <a:xfrm>
            <a:off x="11353800" y="136525"/>
            <a:ext cx="468086" cy="58477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0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A0DAABA0-7523-6755-371A-82185C3BA5B2}"/>
              </a:ext>
            </a:extLst>
          </p:cNvPr>
          <p:cNvSpPr/>
          <p:nvPr/>
        </p:nvSpPr>
        <p:spPr>
          <a:xfrm>
            <a:off x="7031529" y="509243"/>
            <a:ext cx="4844066" cy="1223089"/>
          </a:xfrm>
          <a:prstGeom prst="rect">
            <a:avLst/>
          </a:prstGeom>
          <a:solidFill>
            <a:schemeClr val="accent4">
              <a:lumMod val="60000"/>
              <a:lumOff val="40000"/>
              <a:alpha val="326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19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E7F850C6-861B-8FFE-D556-5385FC44EC5B}"/>
              </a:ext>
            </a:extLst>
          </p:cNvPr>
          <p:cNvSpPr txBox="1"/>
          <p:nvPr/>
        </p:nvSpPr>
        <p:spPr>
          <a:xfrm>
            <a:off x="7513" y="0"/>
            <a:ext cx="8610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on Speeding up sampling (DDIM)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8">
                <a:extLst>
                  <a:ext uri="{FF2B5EF4-FFF2-40B4-BE49-F238E27FC236}">
                    <a16:creationId xmlns:a16="http://schemas.microsoft.com/office/drawing/2014/main" id="{6601F5C3-D3E8-F0B3-9F4E-30CFC52562EB}"/>
                  </a:ext>
                </a:extLst>
              </p:cNvPr>
              <p:cNvSpPr txBox="1"/>
              <p:nvPr/>
            </p:nvSpPr>
            <p:spPr>
              <a:xfrm>
                <a:off x="7031529" y="412191"/>
                <a:ext cx="4453976" cy="741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Sup>
                        <m:sSubSup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38">
                <a:extLst>
                  <a:ext uri="{FF2B5EF4-FFF2-40B4-BE49-F238E27FC236}">
                    <a16:creationId xmlns:a16="http://schemas.microsoft.com/office/drawing/2014/main" id="{6601F5C3-D3E8-F0B3-9F4E-30CFC5256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529" y="412191"/>
                <a:ext cx="4453976" cy="741421"/>
              </a:xfrm>
              <a:prstGeom prst="rect">
                <a:avLst/>
              </a:prstGeom>
              <a:blipFill>
                <a:blip r:embed="rId2"/>
                <a:stretch>
                  <a:fillRect l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203362C8-2B61-69A9-57F8-6E5E26D81AA1}"/>
              </a:ext>
            </a:extLst>
          </p:cNvPr>
          <p:cNvGrpSpPr/>
          <p:nvPr/>
        </p:nvGrpSpPr>
        <p:grpSpPr>
          <a:xfrm>
            <a:off x="172054" y="597915"/>
            <a:ext cx="5132657" cy="1134417"/>
            <a:chOff x="5595491" y="1958150"/>
            <a:chExt cx="5132657" cy="113441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23A110E-3E18-7E57-3F5A-835CBD91FCF5}"/>
                </a:ext>
              </a:extLst>
            </p:cNvPr>
            <p:cNvSpPr/>
            <p:nvPr/>
          </p:nvSpPr>
          <p:spPr>
            <a:xfrm>
              <a:off x="5595491" y="1958150"/>
              <a:ext cx="5132657" cy="1068434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CA7630F-65F2-B86A-9DDC-C353EE837E48}"/>
                </a:ext>
              </a:extLst>
            </p:cNvPr>
            <p:cNvGrpSpPr/>
            <p:nvPr/>
          </p:nvGrpSpPr>
          <p:grpSpPr>
            <a:xfrm>
              <a:off x="5595491" y="1974569"/>
              <a:ext cx="5132657" cy="1117998"/>
              <a:chOff x="3643248" y="2947910"/>
              <a:chExt cx="5132657" cy="11179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46">
                    <a:extLst>
                      <a:ext uri="{FF2B5EF4-FFF2-40B4-BE49-F238E27FC236}">
                        <a16:creationId xmlns:a16="http://schemas.microsoft.com/office/drawing/2014/main" id="{03DE7DDA-19C4-089B-FB61-40723427E348}"/>
                      </a:ext>
                    </a:extLst>
                  </p:cNvPr>
                  <p:cNvSpPr txBox="1"/>
                  <p:nvPr/>
                </p:nvSpPr>
                <p:spPr>
                  <a:xfrm>
                    <a:off x="3643248" y="2947910"/>
                    <a:ext cx="4234814" cy="1117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3" name="文本框 46">
                    <a:extLst>
                      <a:ext uri="{FF2B5EF4-FFF2-40B4-BE49-F238E27FC236}">
                        <a16:creationId xmlns:a16="http://schemas.microsoft.com/office/drawing/2014/main" id="{03DE7DDA-19C4-089B-FB61-40723427E3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3248" y="2947910"/>
                    <a:ext cx="4234814" cy="11179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463" t="-210112" b="-2977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47">
                    <a:extLst>
                      <a:ext uri="{FF2B5EF4-FFF2-40B4-BE49-F238E27FC236}">
                        <a16:creationId xmlns:a16="http://schemas.microsoft.com/office/drawing/2014/main" id="{00047153-49DC-094A-56DC-0CE01AE63115}"/>
                      </a:ext>
                    </a:extLst>
                  </p:cNvPr>
                  <p:cNvSpPr txBox="1"/>
                  <p:nvPr/>
                </p:nvSpPr>
                <p:spPr>
                  <a:xfrm>
                    <a:off x="7693557" y="3014656"/>
                    <a:ext cx="1082348" cy="8735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if </a:t>
                    </a:r>
                    <a14:m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oMath>
                    </a14:m>
                    <a:endPara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otherwise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文本框 47">
                    <a:extLst>
                      <a:ext uri="{FF2B5EF4-FFF2-40B4-BE49-F238E27FC236}">
                        <a16:creationId xmlns:a16="http://schemas.microsoft.com/office/drawing/2014/main" id="{00047153-49DC-094A-56DC-0CE01AE63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3557" y="3014656"/>
                    <a:ext cx="1082348" cy="8735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651" r="-3488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40">
                <a:extLst>
                  <a:ext uri="{FF2B5EF4-FFF2-40B4-BE49-F238E27FC236}">
                    <a16:creationId xmlns:a16="http://schemas.microsoft.com/office/drawing/2014/main" id="{2463EDF3-3FA4-1994-C6F5-6F9A03F4730E}"/>
                  </a:ext>
                </a:extLst>
              </p:cNvPr>
              <p:cNvSpPr txBox="1"/>
              <p:nvPr/>
            </p:nvSpPr>
            <p:spPr>
              <a:xfrm>
                <a:off x="0" y="1733920"/>
                <a:ext cx="8949758" cy="98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Sup>
                                <m:sSubSupPr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kumimoji="1" lang="en-US" altLang="zh-CN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16" name="文本框 40">
                <a:extLst>
                  <a:ext uri="{FF2B5EF4-FFF2-40B4-BE49-F238E27FC236}">
                    <a16:creationId xmlns:a16="http://schemas.microsoft.com/office/drawing/2014/main" id="{2463EDF3-3FA4-1994-C6F5-6F9A03F47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33920"/>
                <a:ext cx="8949758" cy="9871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1CC844F-979C-1856-F412-79C9516D95A7}"/>
                  </a:ext>
                </a:extLst>
              </p:cNvPr>
              <p:cNvSpPr txBox="1"/>
              <p:nvPr/>
            </p:nvSpPr>
            <p:spPr>
              <a:xfrm>
                <a:off x="7031529" y="1067724"/>
                <a:ext cx="4844066" cy="486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Train process: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ad>
                              <m:radPr>
                                <m:degHide m:val="on"/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1CC844F-979C-1856-F412-79C9516D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529" y="1067724"/>
                <a:ext cx="4844066" cy="486865"/>
              </a:xfrm>
              <a:prstGeom prst="rect">
                <a:avLst/>
              </a:prstGeom>
              <a:blipFill>
                <a:blip r:embed="rId6"/>
                <a:stretch>
                  <a:fillRect l="-1044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20954C1E-1B6B-7F32-E73B-E6BFC4AA6666}"/>
              </a:ext>
            </a:extLst>
          </p:cNvPr>
          <p:cNvGrpSpPr/>
          <p:nvPr/>
        </p:nvGrpSpPr>
        <p:grpSpPr>
          <a:xfrm>
            <a:off x="7512" y="3945727"/>
            <a:ext cx="10740435" cy="2194532"/>
            <a:chOff x="7512" y="3945727"/>
            <a:chExt cx="10740435" cy="2194532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D2B3327-5A56-2417-E538-88D0684A31FC}"/>
                </a:ext>
              </a:extLst>
            </p:cNvPr>
            <p:cNvGrpSpPr/>
            <p:nvPr/>
          </p:nvGrpSpPr>
          <p:grpSpPr>
            <a:xfrm>
              <a:off x="7512" y="4958712"/>
              <a:ext cx="10740435" cy="1181547"/>
              <a:chOff x="75663" y="3663884"/>
              <a:chExt cx="10740435" cy="118154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F89F71AB-CA90-44FA-FDEA-EF409E6532CA}"/>
                      </a:ext>
                    </a:extLst>
                  </p:cNvPr>
                  <p:cNvSpPr txBox="1"/>
                  <p:nvPr/>
                </p:nvSpPr>
                <p:spPr>
                  <a:xfrm>
                    <a:off x="75663" y="3663884"/>
                    <a:ext cx="10740435" cy="5738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/>
                    <a:r>
                      <a:rPr kumimoji="1" lang="en-US" altLang="zh-CN" sz="2400" b="1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Generative process: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0: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4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nary>
                              <m:naryPr>
                                <m:chr m:val="∏"/>
                                <m:supHide m:val="on"/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a14:m>
                    <a:endParaRPr kumimoji="1" lang="zh-CN" altLang="en-US" sz="24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F89F71AB-CA90-44FA-FDEA-EF409E6532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63" y="3663884"/>
                    <a:ext cx="10740435" cy="5738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26" t="-89130" b="-1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左大括号 31">
                <a:extLst>
                  <a:ext uri="{FF2B5EF4-FFF2-40B4-BE49-F238E27FC236}">
                    <a16:creationId xmlns:a16="http://schemas.microsoft.com/office/drawing/2014/main" id="{99127FC6-5096-EA38-D5C1-9325C9476549}"/>
                  </a:ext>
                </a:extLst>
              </p:cNvPr>
              <p:cNvSpPr/>
              <p:nvPr/>
            </p:nvSpPr>
            <p:spPr>
              <a:xfrm rot="16200000">
                <a:off x="6179264" y="2672170"/>
                <a:ext cx="256968" cy="3427688"/>
              </a:xfrm>
              <a:prstGeom prst="lef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555C2D4-E996-BD1E-CAC4-2BEF5B15AB4E}"/>
                  </a:ext>
                </a:extLst>
              </p:cNvPr>
              <p:cNvSpPr txBox="1"/>
              <p:nvPr/>
            </p:nvSpPr>
            <p:spPr>
              <a:xfrm>
                <a:off x="5202861" y="4460437"/>
                <a:ext cx="2383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Use to produce samples</a:t>
                </a:r>
                <a:endParaRPr kumimoji="1" lang="zh-CN" altLang="en-US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左大括号 33">
                <a:extLst>
                  <a:ext uri="{FF2B5EF4-FFF2-40B4-BE49-F238E27FC236}">
                    <a16:creationId xmlns:a16="http://schemas.microsoft.com/office/drawing/2014/main" id="{030385E4-341F-8AE1-91C9-FF4F01DC7093}"/>
                  </a:ext>
                </a:extLst>
              </p:cNvPr>
              <p:cNvSpPr/>
              <p:nvPr/>
            </p:nvSpPr>
            <p:spPr>
              <a:xfrm rot="16200000">
                <a:off x="9254237" y="3353411"/>
                <a:ext cx="256968" cy="2027106"/>
              </a:xfrm>
              <a:prstGeom prst="lef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文本框 32">
                <a:extLst>
                  <a:ext uri="{FF2B5EF4-FFF2-40B4-BE49-F238E27FC236}">
                    <a16:creationId xmlns:a16="http://schemas.microsoft.com/office/drawing/2014/main" id="{7555C2D4-E996-BD1E-CAC4-2BEF5B15AB4E}"/>
                  </a:ext>
                </a:extLst>
              </p:cNvPr>
              <p:cNvSpPr txBox="1"/>
              <p:nvPr/>
            </p:nvSpPr>
            <p:spPr>
              <a:xfrm>
                <a:off x="8272884" y="4476099"/>
                <a:ext cx="2326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In variational objective</a:t>
                </a:r>
                <a:endParaRPr kumimoji="1" lang="zh-CN" altLang="en-US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73E3482-C0E1-09CD-5E4D-CD1B6E2CD501}"/>
                    </a:ext>
                  </a:extLst>
                </p:cNvPr>
                <p:cNvSpPr txBox="1"/>
                <p:nvPr/>
              </p:nvSpPr>
              <p:spPr>
                <a:xfrm>
                  <a:off x="7514" y="3945727"/>
                  <a:ext cx="10523498" cy="103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ad>
                              <m:radPr>
                                <m:degHide m:val="on"/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rad>
                            <m:f>
                              <m:fPr>
                                <m:ctrlPr>
                                  <a:rPr kumimoji="1"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rad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kumimoji="1"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1"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73E3482-C0E1-09CD-5E4D-CD1B6E2CD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" y="3945727"/>
                  <a:ext cx="10523498" cy="1039836"/>
                </a:xfrm>
                <a:prstGeom prst="rect">
                  <a:avLst/>
                </a:prstGeom>
                <a:blipFill>
                  <a:blip r:embed="rId8"/>
                  <a:stretch>
                    <a:fillRect l="-120" b="-12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7A7D06-8F23-8F57-6477-75734EB7FED1}"/>
              </a:ext>
            </a:extLst>
          </p:cNvPr>
          <p:cNvGrpSpPr/>
          <p:nvPr/>
        </p:nvGrpSpPr>
        <p:grpSpPr>
          <a:xfrm>
            <a:off x="49361" y="2760930"/>
            <a:ext cx="11822467" cy="1192188"/>
            <a:chOff x="49361" y="2760930"/>
            <a:chExt cx="11822467" cy="119218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961D3F0-E427-7D86-C55F-2F00A0177E49}"/>
                </a:ext>
              </a:extLst>
            </p:cNvPr>
            <p:cNvGrpSpPr/>
            <p:nvPr/>
          </p:nvGrpSpPr>
          <p:grpSpPr>
            <a:xfrm>
              <a:off x="49361" y="2765469"/>
              <a:ext cx="11822467" cy="1187649"/>
              <a:chOff x="49361" y="2765469"/>
              <a:chExt cx="11822467" cy="118764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080448C8-28D7-A0D4-9B04-83BDBE842FCE}"/>
                      </a:ext>
                    </a:extLst>
                  </p:cNvPr>
                  <p:cNvSpPr txBox="1"/>
                  <p:nvPr/>
                </p:nvSpPr>
                <p:spPr>
                  <a:xfrm>
                    <a:off x="49361" y="3429000"/>
                    <a:ext cx="11822467" cy="5241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2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Inference process: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ctrlPr>
                              <a:rPr kumimoji="1" lang="en-US" altLang="zh-CN" sz="24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∏"/>
                                <m:supHide m:val="on"/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nary>
                      </m:oMath>
                    </a14:m>
                    <a:endParaRPr kumimoji="1"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080448C8-28D7-A0D4-9B04-83BDBE842F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61" y="3429000"/>
                    <a:ext cx="11822467" cy="52411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51" t="-107143" b="-1619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903F7B10-F7EF-77BB-A7E3-BF782749A02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63" y="2765469"/>
                    <a:ext cx="597304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≔{1,…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}\</m:t>
                          </m:r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kumimoji="1" lang="zh-CN" altLang="en-US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903F7B10-F7EF-77BB-A7E3-BF782749A0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63" y="2765469"/>
                    <a:ext cx="597304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333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五角星 4">
              <a:hlinkClick r:id="rId11" action="ppaction://hlinksldjump"/>
              <a:extLst>
                <a:ext uri="{FF2B5EF4-FFF2-40B4-BE49-F238E27FC236}">
                  <a16:creationId xmlns:a16="http://schemas.microsoft.com/office/drawing/2014/main" id="{0DA7BCBC-49E4-6270-7E89-4878A26A7E9D}"/>
                </a:ext>
              </a:extLst>
            </p:cNvPr>
            <p:cNvSpPr/>
            <p:nvPr/>
          </p:nvSpPr>
          <p:spPr>
            <a:xfrm>
              <a:off x="7688686" y="2760930"/>
              <a:ext cx="464714" cy="445236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706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704A0-AF8E-C1EF-8A6C-DDD67E5E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64" y="68396"/>
            <a:ext cx="8841672" cy="61140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BA0F98-2FDA-1D71-D5D4-5DA3151B6178}"/>
              </a:ext>
            </a:extLst>
          </p:cNvPr>
          <p:cNvSpPr txBox="1"/>
          <p:nvPr/>
        </p:nvSpPr>
        <p:spPr>
          <a:xfrm>
            <a:off x="-43070" y="6182412"/>
            <a:ext cx="86536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Images from https://lilianweng.github.io/posts/2021-07-11-diffusion-models/</a:t>
            </a:r>
          </a:p>
        </p:txBody>
      </p:sp>
    </p:spTree>
    <p:extLst>
      <p:ext uri="{BB962C8B-B14F-4D97-AF65-F5344CB8AC3E}">
        <p14:creationId xmlns:p14="http://schemas.microsoft.com/office/powerpoint/2010/main" val="540953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20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4831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kumimoji="1" lang="zh-CN" altLang="en-US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Derivation (DDIM)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40">
                <a:extLst>
                  <a:ext uri="{FF2B5EF4-FFF2-40B4-BE49-F238E27FC236}">
                    <a16:creationId xmlns:a16="http://schemas.microsoft.com/office/drawing/2014/main" id="{2463EDF3-3FA4-1994-C6F5-6F9A03F4730E}"/>
                  </a:ext>
                </a:extLst>
              </p:cNvPr>
              <p:cNvSpPr txBox="1"/>
              <p:nvPr/>
            </p:nvSpPr>
            <p:spPr>
              <a:xfrm>
                <a:off x="556338" y="697149"/>
                <a:ext cx="9741000" cy="1068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Sup>
                                <m:sSub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40">
                <a:extLst>
                  <a:ext uri="{FF2B5EF4-FFF2-40B4-BE49-F238E27FC236}">
                    <a16:creationId xmlns:a16="http://schemas.microsoft.com/office/drawing/2014/main" id="{2463EDF3-3FA4-1994-C6F5-6F9A03F47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8" y="697149"/>
                <a:ext cx="9741000" cy="106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45">
                <a:extLst>
                  <a:ext uri="{FF2B5EF4-FFF2-40B4-BE49-F238E27FC236}">
                    <a16:creationId xmlns:a16="http://schemas.microsoft.com/office/drawing/2014/main" id="{739FC65C-0EF5-AFEC-637F-2B7D65D91CEE}"/>
                  </a:ext>
                </a:extLst>
              </p:cNvPr>
              <p:cNvSpPr txBox="1"/>
              <p:nvPr/>
            </p:nvSpPr>
            <p:spPr>
              <a:xfrm>
                <a:off x="678831" y="2422463"/>
                <a:ext cx="4548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DDPM</a:t>
                </a:r>
                <a:endParaRPr kumimoji="1" lang="zh-CN" alt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45">
                <a:extLst>
                  <a:ext uri="{FF2B5EF4-FFF2-40B4-BE49-F238E27FC236}">
                    <a16:creationId xmlns:a16="http://schemas.microsoft.com/office/drawing/2014/main" id="{739FC65C-0EF5-AFEC-637F-2B7D65D91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31" y="2422463"/>
                <a:ext cx="4548553" cy="461665"/>
              </a:xfrm>
              <a:prstGeom prst="rect">
                <a:avLst/>
              </a:prstGeom>
              <a:blipFill>
                <a:blip r:embed="rId3"/>
                <a:stretch>
                  <a:fillRect l="-1950" t="-10526" r="-1114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4">
                <a:extLst>
                  <a:ext uri="{FF2B5EF4-FFF2-40B4-BE49-F238E27FC236}">
                    <a16:creationId xmlns:a16="http://schemas.microsoft.com/office/drawing/2014/main" id="{1595ED3E-C8B5-D605-F884-62EDC5883992}"/>
                  </a:ext>
                </a:extLst>
              </p:cNvPr>
              <p:cNvSpPr txBox="1"/>
              <p:nvPr/>
            </p:nvSpPr>
            <p:spPr>
              <a:xfrm>
                <a:off x="678830" y="3295917"/>
                <a:ext cx="106749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=0⟹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deterministic decoding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Denoising Diffusion Implicit Model (DDIM) </a:t>
                </a:r>
              </a:p>
            </p:txBody>
          </p:sp>
        </mc:Choice>
        <mc:Fallback xmlns="">
          <p:sp>
            <p:nvSpPr>
              <p:cNvPr id="9" name="文本框 4">
                <a:extLst>
                  <a:ext uri="{FF2B5EF4-FFF2-40B4-BE49-F238E27FC236}">
                    <a16:creationId xmlns:a16="http://schemas.microsoft.com/office/drawing/2014/main" id="{1595ED3E-C8B5-D605-F884-62EDC5883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30" y="3295917"/>
                <a:ext cx="10674969" cy="461665"/>
              </a:xfrm>
              <a:prstGeom prst="rect">
                <a:avLst/>
              </a:prstGeom>
              <a:blipFill>
                <a:blip r:embed="rId4"/>
                <a:stretch>
                  <a:fillRect l="-595" t="-10811" r="-2735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A4632661-B6FC-BA61-9B2E-927613282D8C}"/>
              </a:ext>
            </a:extLst>
          </p:cNvPr>
          <p:cNvGrpSpPr/>
          <p:nvPr/>
        </p:nvGrpSpPr>
        <p:grpSpPr>
          <a:xfrm>
            <a:off x="824783" y="4150313"/>
            <a:ext cx="7552910" cy="1274773"/>
            <a:chOff x="824783" y="4150313"/>
            <a:chExt cx="7552910" cy="12747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20">
                  <a:extLst>
                    <a:ext uri="{FF2B5EF4-FFF2-40B4-BE49-F238E27FC236}">
                      <a16:creationId xmlns:a16="http://schemas.microsoft.com/office/drawing/2014/main" id="{4407D252-8542-79D4-EB74-59A5A8E7CB36}"/>
                    </a:ext>
                  </a:extLst>
                </p:cNvPr>
                <p:cNvSpPr txBox="1"/>
                <p:nvPr/>
              </p:nvSpPr>
              <p:spPr>
                <a:xfrm>
                  <a:off x="2295679" y="4150313"/>
                  <a:ext cx="6082014" cy="12747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" altLang="zh-CN" sz="2800" b="0" i="0" u="none" strike="noStrike" dirty="0">
                      <a:effectLst/>
                      <a:latin typeface="Arial" panose="020B0604020202020204" pitchFamily="34" charset="0"/>
                      <a:ea typeface="SimSun" panose="02010600030101010101" pitchFamily="2" charset="-122"/>
                      <a:cs typeface="Arial" panose="020B0604020202020204" pitchFamily="34" charset="0"/>
                    </a:rPr>
                    <a:t>Interpolation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l-GR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ad>
                        <m:radPr>
                          <m:degHide m:val="on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a14:m>
                  <a:endParaRPr kumimoji="1"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20">
                  <a:extLst>
                    <a:ext uri="{FF2B5EF4-FFF2-40B4-BE49-F238E27FC236}">
                      <a16:creationId xmlns:a16="http://schemas.microsoft.com/office/drawing/2014/main" id="{4407D252-8542-79D4-EB74-59A5A8E7C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5679" y="4150313"/>
                  <a:ext cx="6082014" cy="1274773"/>
                </a:xfrm>
                <a:prstGeom prst="rect">
                  <a:avLst/>
                </a:prstGeom>
                <a:blipFill>
                  <a:blip r:embed="rId5"/>
                  <a:stretch>
                    <a:fillRect l="-1667" t="-49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41CC3539-B775-4C35-377C-17B4A86CF279}"/>
                </a:ext>
              </a:extLst>
            </p:cNvPr>
            <p:cNvSpPr/>
            <p:nvPr/>
          </p:nvSpPr>
          <p:spPr>
            <a:xfrm>
              <a:off x="824783" y="4552467"/>
              <a:ext cx="978408" cy="484632"/>
            </a:xfrm>
            <a:prstGeom prst="rightArrow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F5BF97-0530-6F01-F6D3-CAC460B64DB0}"/>
                  </a:ext>
                </a:extLst>
              </p:cNvPr>
              <p:cNvSpPr txBox="1"/>
              <p:nvPr/>
            </p:nvSpPr>
            <p:spPr>
              <a:xfrm>
                <a:off x="2576703" y="5487370"/>
                <a:ext cx="4632807" cy="806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ODE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F5BF97-0530-6F01-F6D3-CAC460B64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703" y="5487370"/>
                <a:ext cx="4632807" cy="806696"/>
              </a:xfrm>
              <a:prstGeom prst="rect">
                <a:avLst/>
              </a:prstGeom>
              <a:blipFill>
                <a:blip r:embed="rId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89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21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DE396F17-4DE2-42A2-9969-DF81EE31588E}"/>
              </a:ext>
            </a:extLst>
          </p:cNvPr>
          <p:cNvSpPr txBox="1"/>
          <p:nvPr/>
        </p:nvSpPr>
        <p:spPr>
          <a:xfrm>
            <a:off x="1635836" y="2183933"/>
            <a:ext cx="9195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8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Score-Based</a:t>
            </a:r>
            <a:r>
              <a:rPr kumimoji="1" lang="zh-CN" altLang="en-US" sz="8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1" lang="zh-CN" altLang="en-US" sz="8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A6A9195E-97AD-26A3-A813-7E249FC18D83}"/>
              </a:ext>
            </a:extLst>
          </p:cNvPr>
          <p:cNvSpPr txBox="1"/>
          <p:nvPr/>
        </p:nvSpPr>
        <p:spPr>
          <a:xfrm>
            <a:off x="4813437" y="3854643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Xinyang</a:t>
            </a:r>
            <a:r>
              <a:rPr kumimoji="1" lang="zh-CN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Liu</a:t>
            </a:r>
          </a:p>
          <a:p>
            <a:pPr algn="ctr"/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Xidian</a:t>
            </a:r>
            <a:r>
              <a:rPr kumimoji="1" lang="zh-CN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University </a:t>
            </a:r>
          </a:p>
        </p:txBody>
      </p:sp>
    </p:spTree>
    <p:extLst>
      <p:ext uri="{BB962C8B-B14F-4D97-AF65-F5344CB8AC3E}">
        <p14:creationId xmlns:p14="http://schemas.microsoft.com/office/powerpoint/2010/main" val="306078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22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C72056-9184-B4FD-1180-5D708F08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55" y="1243012"/>
            <a:ext cx="1651000" cy="5295900"/>
          </a:xfrm>
          <a:prstGeom prst="rect">
            <a:avLst/>
          </a:prstGeom>
        </p:spPr>
      </p:pic>
      <p:sp>
        <p:nvSpPr>
          <p:cNvPr id="8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808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foundations of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A2112E-DE04-F2D3-19CB-38BD1DB3C930}"/>
              </a:ext>
            </a:extLst>
          </p:cNvPr>
          <p:cNvSpPr txBox="1"/>
          <p:nvPr/>
        </p:nvSpPr>
        <p:spPr>
          <a:xfrm>
            <a:off x="863600" y="72390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DF5429-5A83-16AC-799B-4002F262CF1C}"/>
              </a:ext>
            </a:extLst>
          </p:cNvPr>
          <p:cNvSpPr txBox="1"/>
          <p:nvPr/>
        </p:nvSpPr>
        <p:spPr>
          <a:xfrm>
            <a:off x="3125053" y="723900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First pixel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CAF088-F779-53F4-98FF-CEFD8126AB0D}"/>
              </a:ext>
            </a:extLst>
          </p:cNvPr>
          <p:cNvSpPr txBox="1"/>
          <p:nvPr/>
        </p:nvSpPr>
        <p:spPr>
          <a:xfrm>
            <a:off x="3569886" y="16891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DF84EE-0385-3373-2954-314C1061EF76}"/>
              </a:ext>
            </a:extLst>
          </p:cNvPr>
          <p:cNvSpPr txBox="1"/>
          <p:nvPr/>
        </p:nvSpPr>
        <p:spPr>
          <a:xfrm>
            <a:off x="3569885" y="291656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137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2DB7EA-802F-F19D-507E-2964E3BE01FC}"/>
              </a:ext>
            </a:extLst>
          </p:cNvPr>
          <p:cNvSpPr txBox="1"/>
          <p:nvPr/>
        </p:nvSpPr>
        <p:spPr>
          <a:xfrm>
            <a:off x="3569885" y="4144028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108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376D0BC-4ECE-C941-5C84-CDE359B8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25" y="4748251"/>
            <a:ext cx="584200" cy="749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DC3D230-C5F7-71AC-46FC-59790621875C}"/>
              </a:ext>
            </a:extLst>
          </p:cNvPr>
          <p:cNvSpPr txBox="1"/>
          <p:nvPr/>
        </p:nvSpPr>
        <p:spPr>
          <a:xfrm>
            <a:off x="3552860" y="575556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B28745C-3C77-C0F8-0991-A5473F16C1E5}"/>
              </a:ext>
            </a:extLst>
          </p:cNvPr>
          <p:cNvCxnSpPr/>
          <p:nvPr/>
        </p:nvCxnSpPr>
        <p:spPr>
          <a:xfrm>
            <a:off x="6276000" y="5141287"/>
            <a:ext cx="43180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4A98ED5-C73C-A848-28F3-1DA948D85B51}"/>
              </a:ext>
            </a:extLst>
          </p:cNvPr>
          <p:cNvGrpSpPr/>
          <p:nvPr/>
        </p:nvGrpSpPr>
        <p:grpSpPr>
          <a:xfrm>
            <a:off x="7576475" y="4874824"/>
            <a:ext cx="1253702" cy="129950"/>
            <a:chOff x="5935404" y="2087766"/>
            <a:chExt cx="1253702" cy="1299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58F0910-3D66-C77E-C345-3BB10C869793}"/>
                </a:ext>
              </a:extLst>
            </p:cNvPr>
            <p:cNvSpPr/>
            <p:nvPr/>
          </p:nvSpPr>
          <p:spPr>
            <a:xfrm rot="16705423">
              <a:off x="5935404" y="2087766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BE19D55-A673-C406-3218-1AC630518778}"/>
                </a:ext>
              </a:extLst>
            </p:cNvPr>
            <p:cNvSpPr/>
            <p:nvPr/>
          </p:nvSpPr>
          <p:spPr>
            <a:xfrm rot="15938882">
              <a:off x="6126648" y="2091717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69A618-7038-BE3E-4AD2-FFB3BE5AC7C8}"/>
                </a:ext>
              </a:extLst>
            </p:cNvPr>
            <p:cNvSpPr/>
            <p:nvPr/>
          </p:nvSpPr>
          <p:spPr>
            <a:xfrm rot="15938882">
              <a:off x="6246342" y="2091716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57E1AC5-AEC2-3751-817A-EBC0656FF8D8}"/>
                </a:ext>
              </a:extLst>
            </p:cNvPr>
            <p:cNvSpPr/>
            <p:nvPr/>
          </p:nvSpPr>
          <p:spPr>
            <a:xfrm rot="15938882">
              <a:off x="6501232" y="2091717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FC463C2-C45B-0193-CB0B-E339C1FA7797}"/>
                </a:ext>
              </a:extLst>
            </p:cNvPr>
            <p:cNvSpPr/>
            <p:nvPr/>
          </p:nvSpPr>
          <p:spPr>
            <a:xfrm rot="15938882">
              <a:off x="6688524" y="2091715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1275BCA-FE5F-208A-EED1-0235613208CE}"/>
                </a:ext>
              </a:extLst>
            </p:cNvPr>
            <p:cNvSpPr/>
            <p:nvPr/>
          </p:nvSpPr>
          <p:spPr>
            <a:xfrm rot="15938882">
              <a:off x="6808216" y="2091715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2BE5C59-147F-AC6A-7D09-F951A495F949}"/>
                </a:ext>
              </a:extLst>
            </p:cNvPr>
            <p:cNvSpPr/>
            <p:nvPr/>
          </p:nvSpPr>
          <p:spPr>
            <a:xfrm rot="15938882">
              <a:off x="7063107" y="2091714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27F9953-819C-B5F5-DBDE-927E2CA863A8}"/>
                  </a:ext>
                </a:extLst>
              </p:cNvPr>
              <p:cNvSpPr txBox="1"/>
              <p:nvPr/>
            </p:nvSpPr>
            <p:spPr>
              <a:xfrm>
                <a:off x="7462919" y="5132391"/>
                <a:ext cx="1484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94110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27F9953-819C-B5F5-DBDE-927E2CA8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919" y="5132391"/>
                <a:ext cx="14847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B0741265-BAA3-F0FF-44A9-C0BBB312E1AC}"/>
              </a:ext>
            </a:extLst>
          </p:cNvPr>
          <p:cNvSpPr txBox="1"/>
          <p:nvPr/>
        </p:nvSpPr>
        <p:spPr>
          <a:xfrm>
            <a:off x="7526269" y="5445899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941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points</a:t>
            </a:r>
            <a:endParaRPr kumimoji="1" lang="zh-CN" altLang="en-US" sz="2000" dirty="0">
              <a:solidFill>
                <a:srgbClr val="9411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任意形状 45">
            <a:extLst>
              <a:ext uri="{FF2B5EF4-FFF2-40B4-BE49-F238E27FC236}">
                <a16:creationId xmlns:a16="http://schemas.microsoft.com/office/drawing/2014/main" id="{18A098D7-5D96-382A-D875-FA365862CD37}"/>
              </a:ext>
            </a:extLst>
          </p:cNvPr>
          <p:cNvSpPr/>
          <p:nvPr/>
        </p:nvSpPr>
        <p:spPr>
          <a:xfrm>
            <a:off x="6362700" y="3213100"/>
            <a:ext cx="3949700" cy="1752600"/>
          </a:xfrm>
          <a:custGeom>
            <a:avLst/>
            <a:gdLst>
              <a:gd name="connsiteX0" fmla="*/ 0 w 3949700"/>
              <a:gd name="connsiteY0" fmla="*/ 1752600 h 1752600"/>
              <a:gd name="connsiteX1" fmla="*/ 190500 w 3949700"/>
              <a:gd name="connsiteY1" fmla="*/ 1739900 h 1752600"/>
              <a:gd name="connsiteX2" fmla="*/ 584200 w 3949700"/>
              <a:gd name="connsiteY2" fmla="*/ 1714500 h 1752600"/>
              <a:gd name="connsiteX3" fmla="*/ 736600 w 3949700"/>
              <a:gd name="connsiteY3" fmla="*/ 1663700 h 1752600"/>
              <a:gd name="connsiteX4" fmla="*/ 774700 w 3949700"/>
              <a:gd name="connsiteY4" fmla="*/ 1651000 h 1752600"/>
              <a:gd name="connsiteX5" fmla="*/ 850900 w 3949700"/>
              <a:gd name="connsiteY5" fmla="*/ 1600200 h 1752600"/>
              <a:gd name="connsiteX6" fmla="*/ 901700 w 3949700"/>
              <a:gd name="connsiteY6" fmla="*/ 1524000 h 1752600"/>
              <a:gd name="connsiteX7" fmla="*/ 939800 w 3949700"/>
              <a:gd name="connsiteY7" fmla="*/ 1485900 h 1752600"/>
              <a:gd name="connsiteX8" fmla="*/ 990600 w 3949700"/>
              <a:gd name="connsiteY8" fmla="*/ 1409700 h 1752600"/>
              <a:gd name="connsiteX9" fmla="*/ 1016000 w 3949700"/>
              <a:gd name="connsiteY9" fmla="*/ 1371600 h 1752600"/>
              <a:gd name="connsiteX10" fmla="*/ 1028700 w 3949700"/>
              <a:gd name="connsiteY10" fmla="*/ 1333500 h 1752600"/>
              <a:gd name="connsiteX11" fmla="*/ 1054100 w 3949700"/>
              <a:gd name="connsiteY11" fmla="*/ 1295400 h 1752600"/>
              <a:gd name="connsiteX12" fmla="*/ 1079500 w 3949700"/>
              <a:gd name="connsiteY12" fmla="*/ 1219200 h 1752600"/>
              <a:gd name="connsiteX13" fmla="*/ 1092200 w 3949700"/>
              <a:gd name="connsiteY13" fmla="*/ 1181100 h 1752600"/>
              <a:gd name="connsiteX14" fmla="*/ 1117600 w 3949700"/>
              <a:gd name="connsiteY14" fmla="*/ 1016000 h 1752600"/>
              <a:gd name="connsiteX15" fmla="*/ 1130300 w 3949700"/>
              <a:gd name="connsiteY15" fmla="*/ 952500 h 1752600"/>
              <a:gd name="connsiteX16" fmla="*/ 1143000 w 3949700"/>
              <a:gd name="connsiteY16" fmla="*/ 914400 h 1752600"/>
              <a:gd name="connsiteX17" fmla="*/ 1181100 w 3949700"/>
              <a:gd name="connsiteY17" fmla="*/ 787400 h 1752600"/>
              <a:gd name="connsiteX18" fmla="*/ 1193800 w 3949700"/>
              <a:gd name="connsiteY18" fmla="*/ 749300 h 1752600"/>
              <a:gd name="connsiteX19" fmla="*/ 1206500 w 3949700"/>
              <a:gd name="connsiteY19" fmla="*/ 711200 h 1752600"/>
              <a:gd name="connsiteX20" fmla="*/ 1231900 w 3949700"/>
              <a:gd name="connsiteY20" fmla="*/ 673100 h 1752600"/>
              <a:gd name="connsiteX21" fmla="*/ 1244600 w 3949700"/>
              <a:gd name="connsiteY21" fmla="*/ 635000 h 1752600"/>
              <a:gd name="connsiteX22" fmla="*/ 1295400 w 3949700"/>
              <a:gd name="connsiteY22" fmla="*/ 558800 h 1752600"/>
              <a:gd name="connsiteX23" fmla="*/ 1308100 w 3949700"/>
              <a:gd name="connsiteY23" fmla="*/ 520700 h 1752600"/>
              <a:gd name="connsiteX24" fmla="*/ 1384300 w 3949700"/>
              <a:gd name="connsiteY24" fmla="*/ 406400 h 1752600"/>
              <a:gd name="connsiteX25" fmla="*/ 1409700 w 3949700"/>
              <a:gd name="connsiteY25" fmla="*/ 368300 h 1752600"/>
              <a:gd name="connsiteX26" fmla="*/ 1473200 w 3949700"/>
              <a:gd name="connsiteY26" fmla="*/ 254000 h 1752600"/>
              <a:gd name="connsiteX27" fmla="*/ 1498600 w 3949700"/>
              <a:gd name="connsiteY27" fmla="*/ 215900 h 1752600"/>
              <a:gd name="connsiteX28" fmla="*/ 1524000 w 3949700"/>
              <a:gd name="connsiteY28" fmla="*/ 177800 h 1752600"/>
              <a:gd name="connsiteX29" fmla="*/ 1562100 w 3949700"/>
              <a:gd name="connsiteY29" fmla="*/ 152400 h 1752600"/>
              <a:gd name="connsiteX30" fmla="*/ 1663700 w 3949700"/>
              <a:gd name="connsiteY30" fmla="*/ 63500 h 1752600"/>
              <a:gd name="connsiteX31" fmla="*/ 1701800 w 3949700"/>
              <a:gd name="connsiteY31" fmla="*/ 38100 h 1752600"/>
              <a:gd name="connsiteX32" fmla="*/ 1778000 w 3949700"/>
              <a:gd name="connsiteY32" fmla="*/ 12700 h 1752600"/>
              <a:gd name="connsiteX33" fmla="*/ 1816100 w 3949700"/>
              <a:gd name="connsiteY33" fmla="*/ 0 h 1752600"/>
              <a:gd name="connsiteX34" fmla="*/ 1866900 w 3949700"/>
              <a:gd name="connsiteY34" fmla="*/ 12700 h 1752600"/>
              <a:gd name="connsiteX35" fmla="*/ 1930400 w 3949700"/>
              <a:gd name="connsiteY35" fmla="*/ 25400 h 1752600"/>
              <a:gd name="connsiteX36" fmla="*/ 2006600 w 3949700"/>
              <a:gd name="connsiteY36" fmla="*/ 50800 h 1752600"/>
              <a:gd name="connsiteX37" fmla="*/ 2082800 w 3949700"/>
              <a:gd name="connsiteY37" fmla="*/ 88900 h 1752600"/>
              <a:gd name="connsiteX38" fmla="*/ 2171700 w 3949700"/>
              <a:gd name="connsiteY38" fmla="*/ 190500 h 1752600"/>
              <a:gd name="connsiteX39" fmla="*/ 2197100 w 3949700"/>
              <a:gd name="connsiteY39" fmla="*/ 228600 h 1752600"/>
              <a:gd name="connsiteX40" fmla="*/ 2235200 w 3949700"/>
              <a:gd name="connsiteY40" fmla="*/ 254000 h 1752600"/>
              <a:gd name="connsiteX41" fmla="*/ 2247900 w 3949700"/>
              <a:gd name="connsiteY41" fmla="*/ 292100 h 1752600"/>
              <a:gd name="connsiteX42" fmla="*/ 2273300 w 3949700"/>
              <a:gd name="connsiteY42" fmla="*/ 330200 h 1752600"/>
              <a:gd name="connsiteX43" fmla="*/ 2286000 w 3949700"/>
              <a:gd name="connsiteY43" fmla="*/ 368300 h 1752600"/>
              <a:gd name="connsiteX44" fmla="*/ 2311400 w 3949700"/>
              <a:gd name="connsiteY44" fmla="*/ 406400 h 1752600"/>
              <a:gd name="connsiteX45" fmla="*/ 2336800 w 3949700"/>
              <a:gd name="connsiteY45" fmla="*/ 482600 h 1752600"/>
              <a:gd name="connsiteX46" fmla="*/ 2362200 w 3949700"/>
              <a:gd name="connsiteY46" fmla="*/ 520700 h 1752600"/>
              <a:gd name="connsiteX47" fmla="*/ 2387600 w 3949700"/>
              <a:gd name="connsiteY47" fmla="*/ 596900 h 1752600"/>
              <a:gd name="connsiteX48" fmla="*/ 2413000 w 3949700"/>
              <a:gd name="connsiteY48" fmla="*/ 635000 h 1752600"/>
              <a:gd name="connsiteX49" fmla="*/ 2438400 w 3949700"/>
              <a:gd name="connsiteY49" fmla="*/ 711200 h 1752600"/>
              <a:gd name="connsiteX50" fmla="*/ 2451100 w 3949700"/>
              <a:gd name="connsiteY50" fmla="*/ 749300 h 1752600"/>
              <a:gd name="connsiteX51" fmla="*/ 2463800 w 3949700"/>
              <a:gd name="connsiteY51" fmla="*/ 787400 h 1752600"/>
              <a:gd name="connsiteX52" fmla="*/ 2514600 w 3949700"/>
              <a:gd name="connsiteY52" fmla="*/ 863600 h 1752600"/>
              <a:gd name="connsiteX53" fmla="*/ 2527300 w 3949700"/>
              <a:gd name="connsiteY53" fmla="*/ 901700 h 1752600"/>
              <a:gd name="connsiteX54" fmla="*/ 2578100 w 3949700"/>
              <a:gd name="connsiteY54" fmla="*/ 977900 h 1752600"/>
              <a:gd name="connsiteX55" fmla="*/ 2603500 w 3949700"/>
              <a:gd name="connsiteY55" fmla="*/ 1016000 h 1752600"/>
              <a:gd name="connsiteX56" fmla="*/ 2628900 w 3949700"/>
              <a:gd name="connsiteY56" fmla="*/ 1092200 h 1752600"/>
              <a:gd name="connsiteX57" fmla="*/ 2679700 w 3949700"/>
              <a:gd name="connsiteY57" fmla="*/ 1168400 h 1752600"/>
              <a:gd name="connsiteX58" fmla="*/ 2692400 w 3949700"/>
              <a:gd name="connsiteY58" fmla="*/ 1206500 h 1752600"/>
              <a:gd name="connsiteX59" fmla="*/ 2768600 w 3949700"/>
              <a:gd name="connsiteY59" fmla="*/ 1320800 h 1752600"/>
              <a:gd name="connsiteX60" fmla="*/ 2794000 w 3949700"/>
              <a:gd name="connsiteY60" fmla="*/ 1358900 h 1752600"/>
              <a:gd name="connsiteX61" fmla="*/ 2806700 w 3949700"/>
              <a:gd name="connsiteY61" fmla="*/ 1397000 h 1752600"/>
              <a:gd name="connsiteX62" fmla="*/ 2844800 w 3949700"/>
              <a:gd name="connsiteY62" fmla="*/ 1422400 h 1752600"/>
              <a:gd name="connsiteX63" fmla="*/ 2895600 w 3949700"/>
              <a:gd name="connsiteY63" fmla="*/ 1485900 h 1752600"/>
              <a:gd name="connsiteX64" fmla="*/ 2921000 w 3949700"/>
              <a:gd name="connsiteY64" fmla="*/ 1524000 h 1752600"/>
              <a:gd name="connsiteX65" fmla="*/ 2997200 w 3949700"/>
              <a:gd name="connsiteY65" fmla="*/ 1574800 h 1752600"/>
              <a:gd name="connsiteX66" fmla="*/ 3073400 w 3949700"/>
              <a:gd name="connsiteY66" fmla="*/ 1612900 h 1752600"/>
              <a:gd name="connsiteX67" fmla="*/ 3111500 w 3949700"/>
              <a:gd name="connsiteY67" fmla="*/ 1638300 h 1752600"/>
              <a:gd name="connsiteX68" fmla="*/ 3187700 w 3949700"/>
              <a:gd name="connsiteY68" fmla="*/ 1663700 h 1752600"/>
              <a:gd name="connsiteX69" fmla="*/ 3225800 w 3949700"/>
              <a:gd name="connsiteY69" fmla="*/ 1676400 h 1752600"/>
              <a:gd name="connsiteX70" fmla="*/ 3302000 w 3949700"/>
              <a:gd name="connsiteY70" fmla="*/ 1701800 h 1752600"/>
              <a:gd name="connsiteX71" fmla="*/ 3340100 w 3949700"/>
              <a:gd name="connsiteY71" fmla="*/ 1714500 h 1752600"/>
              <a:gd name="connsiteX72" fmla="*/ 3467100 w 3949700"/>
              <a:gd name="connsiteY72" fmla="*/ 1739900 h 1752600"/>
              <a:gd name="connsiteX73" fmla="*/ 3949700 w 3949700"/>
              <a:gd name="connsiteY73" fmla="*/ 17272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949700" h="1752600">
                <a:moveTo>
                  <a:pt x="0" y="1752600"/>
                </a:moveTo>
                <a:lnTo>
                  <a:pt x="190500" y="1739900"/>
                </a:lnTo>
                <a:cubicBezTo>
                  <a:pt x="556077" y="1720139"/>
                  <a:pt x="357552" y="1739683"/>
                  <a:pt x="584200" y="1714500"/>
                </a:cubicBezTo>
                <a:lnTo>
                  <a:pt x="736600" y="1663700"/>
                </a:lnTo>
                <a:cubicBezTo>
                  <a:pt x="749300" y="1659467"/>
                  <a:pt x="763561" y="1658426"/>
                  <a:pt x="774700" y="1651000"/>
                </a:cubicBezTo>
                <a:lnTo>
                  <a:pt x="850900" y="1600200"/>
                </a:lnTo>
                <a:cubicBezTo>
                  <a:pt x="867833" y="1574800"/>
                  <a:pt x="880114" y="1545586"/>
                  <a:pt x="901700" y="1524000"/>
                </a:cubicBezTo>
                <a:cubicBezTo>
                  <a:pt x="914400" y="1511300"/>
                  <a:pt x="928773" y="1500077"/>
                  <a:pt x="939800" y="1485900"/>
                </a:cubicBezTo>
                <a:cubicBezTo>
                  <a:pt x="958542" y="1461803"/>
                  <a:pt x="973667" y="1435100"/>
                  <a:pt x="990600" y="1409700"/>
                </a:cubicBezTo>
                <a:cubicBezTo>
                  <a:pt x="999067" y="1397000"/>
                  <a:pt x="1011173" y="1386080"/>
                  <a:pt x="1016000" y="1371600"/>
                </a:cubicBezTo>
                <a:cubicBezTo>
                  <a:pt x="1020233" y="1358900"/>
                  <a:pt x="1022713" y="1345474"/>
                  <a:pt x="1028700" y="1333500"/>
                </a:cubicBezTo>
                <a:cubicBezTo>
                  <a:pt x="1035526" y="1319848"/>
                  <a:pt x="1047901" y="1309348"/>
                  <a:pt x="1054100" y="1295400"/>
                </a:cubicBezTo>
                <a:cubicBezTo>
                  <a:pt x="1064974" y="1270934"/>
                  <a:pt x="1071033" y="1244600"/>
                  <a:pt x="1079500" y="1219200"/>
                </a:cubicBezTo>
                <a:lnTo>
                  <a:pt x="1092200" y="1181100"/>
                </a:lnTo>
                <a:cubicBezTo>
                  <a:pt x="1101714" y="1114505"/>
                  <a:pt x="1105853" y="1080611"/>
                  <a:pt x="1117600" y="1016000"/>
                </a:cubicBezTo>
                <a:cubicBezTo>
                  <a:pt x="1121461" y="994762"/>
                  <a:pt x="1125065" y="973441"/>
                  <a:pt x="1130300" y="952500"/>
                </a:cubicBezTo>
                <a:cubicBezTo>
                  <a:pt x="1133547" y="939513"/>
                  <a:pt x="1139322" y="927272"/>
                  <a:pt x="1143000" y="914400"/>
                </a:cubicBezTo>
                <a:cubicBezTo>
                  <a:pt x="1181387" y="780045"/>
                  <a:pt x="1120739" y="968484"/>
                  <a:pt x="1181100" y="787400"/>
                </a:cubicBezTo>
                <a:lnTo>
                  <a:pt x="1193800" y="749300"/>
                </a:lnTo>
                <a:cubicBezTo>
                  <a:pt x="1198033" y="736600"/>
                  <a:pt x="1199074" y="722339"/>
                  <a:pt x="1206500" y="711200"/>
                </a:cubicBezTo>
                <a:cubicBezTo>
                  <a:pt x="1214967" y="698500"/>
                  <a:pt x="1225074" y="686752"/>
                  <a:pt x="1231900" y="673100"/>
                </a:cubicBezTo>
                <a:cubicBezTo>
                  <a:pt x="1237887" y="661126"/>
                  <a:pt x="1238099" y="646702"/>
                  <a:pt x="1244600" y="635000"/>
                </a:cubicBezTo>
                <a:cubicBezTo>
                  <a:pt x="1259425" y="608315"/>
                  <a:pt x="1285747" y="587760"/>
                  <a:pt x="1295400" y="558800"/>
                </a:cubicBezTo>
                <a:cubicBezTo>
                  <a:pt x="1299633" y="546100"/>
                  <a:pt x="1301599" y="532402"/>
                  <a:pt x="1308100" y="520700"/>
                </a:cubicBezTo>
                <a:lnTo>
                  <a:pt x="1384300" y="406400"/>
                </a:lnTo>
                <a:cubicBezTo>
                  <a:pt x="1392767" y="393700"/>
                  <a:pt x="1404873" y="382780"/>
                  <a:pt x="1409700" y="368300"/>
                </a:cubicBezTo>
                <a:cubicBezTo>
                  <a:pt x="1432053" y="301240"/>
                  <a:pt x="1414974" y="341339"/>
                  <a:pt x="1473200" y="254000"/>
                </a:cubicBezTo>
                <a:lnTo>
                  <a:pt x="1498600" y="215900"/>
                </a:lnTo>
                <a:cubicBezTo>
                  <a:pt x="1507067" y="203200"/>
                  <a:pt x="1511300" y="186267"/>
                  <a:pt x="1524000" y="177800"/>
                </a:cubicBezTo>
                <a:lnTo>
                  <a:pt x="1562100" y="152400"/>
                </a:lnTo>
                <a:cubicBezTo>
                  <a:pt x="1604433" y="88900"/>
                  <a:pt x="1574800" y="122767"/>
                  <a:pt x="1663700" y="63500"/>
                </a:cubicBezTo>
                <a:cubicBezTo>
                  <a:pt x="1676400" y="55033"/>
                  <a:pt x="1687320" y="42927"/>
                  <a:pt x="1701800" y="38100"/>
                </a:cubicBezTo>
                <a:lnTo>
                  <a:pt x="1778000" y="12700"/>
                </a:lnTo>
                <a:lnTo>
                  <a:pt x="1816100" y="0"/>
                </a:lnTo>
                <a:cubicBezTo>
                  <a:pt x="1833033" y="4233"/>
                  <a:pt x="1849861" y="8914"/>
                  <a:pt x="1866900" y="12700"/>
                </a:cubicBezTo>
                <a:cubicBezTo>
                  <a:pt x="1887972" y="17383"/>
                  <a:pt x="1909575" y="19720"/>
                  <a:pt x="1930400" y="25400"/>
                </a:cubicBezTo>
                <a:cubicBezTo>
                  <a:pt x="1956231" y="32445"/>
                  <a:pt x="1984323" y="35948"/>
                  <a:pt x="2006600" y="50800"/>
                </a:cubicBezTo>
                <a:cubicBezTo>
                  <a:pt x="2055839" y="83626"/>
                  <a:pt x="2030220" y="71373"/>
                  <a:pt x="2082800" y="88900"/>
                </a:cubicBezTo>
                <a:cubicBezTo>
                  <a:pt x="2142067" y="177800"/>
                  <a:pt x="2108200" y="148167"/>
                  <a:pt x="2171700" y="190500"/>
                </a:cubicBezTo>
                <a:cubicBezTo>
                  <a:pt x="2180167" y="203200"/>
                  <a:pt x="2186307" y="217807"/>
                  <a:pt x="2197100" y="228600"/>
                </a:cubicBezTo>
                <a:cubicBezTo>
                  <a:pt x="2207893" y="239393"/>
                  <a:pt x="2225665" y="242081"/>
                  <a:pt x="2235200" y="254000"/>
                </a:cubicBezTo>
                <a:cubicBezTo>
                  <a:pt x="2243563" y="264453"/>
                  <a:pt x="2241913" y="280126"/>
                  <a:pt x="2247900" y="292100"/>
                </a:cubicBezTo>
                <a:cubicBezTo>
                  <a:pt x="2254726" y="305752"/>
                  <a:pt x="2266474" y="316548"/>
                  <a:pt x="2273300" y="330200"/>
                </a:cubicBezTo>
                <a:cubicBezTo>
                  <a:pt x="2279287" y="342174"/>
                  <a:pt x="2280013" y="356326"/>
                  <a:pt x="2286000" y="368300"/>
                </a:cubicBezTo>
                <a:cubicBezTo>
                  <a:pt x="2292826" y="381952"/>
                  <a:pt x="2305201" y="392452"/>
                  <a:pt x="2311400" y="406400"/>
                </a:cubicBezTo>
                <a:cubicBezTo>
                  <a:pt x="2322274" y="430866"/>
                  <a:pt x="2321948" y="460323"/>
                  <a:pt x="2336800" y="482600"/>
                </a:cubicBezTo>
                <a:cubicBezTo>
                  <a:pt x="2345267" y="495300"/>
                  <a:pt x="2356001" y="506752"/>
                  <a:pt x="2362200" y="520700"/>
                </a:cubicBezTo>
                <a:cubicBezTo>
                  <a:pt x="2373074" y="545166"/>
                  <a:pt x="2372748" y="574623"/>
                  <a:pt x="2387600" y="596900"/>
                </a:cubicBezTo>
                <a:cubicBezTo>
                  <a:pt x="2396067" y="609600"/>
                  <a:pt x="2406801" y="621052"/>
                  <a:pt x="2413000" y="635000"/>
                </a:cubicBezTo>
                <a:cubicBezTo>
                  <a:pt x="2423874" y="659466"/>
                  <a:pt x="2429933" y="685800"/>
                  <a:pt x="2438400" y="711200"/>
                </a:cubicBezTo>
                <a:lnTo>
                  <a:pt x="2451100" y="749300"/>
                </a:lnTo>
                <a:cubicBezTo>
                  <a:pt x="2455333" y="762000"/>
                  <a:pt x="2456374" y="776261"/>
                  <a:pt x="2463800" y="787400"/>
                </a:cubicBezTo>
                <a:cubicBezTo>
                  <a:pt x="2480733" y="812800"/>
                  <a:pt x="2504947" y="834640"/>
                  <a:pt x="2514600" y="863600"/>
                </a:cubicBezTo>
                <a:cubicBezTo>
                  <a:pt x="2518833" y="876300"/>
                  <a:pt x="2520799" y="889998"/>
                  <a:pt x="2527300" y="901700"/>
                </a:cubicBezTo>
                <a:cubicBezTo>
                  <a:pt x="2542125" y="928385"/>
                  <a:pt x="2561167" y="952500"/>
                  <a:pt x="2578100" y="977900"/>
                </a:cubicBezTo>
                <a:cubicBezTo>
                  <a:pt x="2586567" y="990600"/>
                  <a:pt x="2598673" y="1001520"/>
                  <a:pt x="2603500" y="1016000"/>
                </a:cubicBezTo>
                <a:cubicBezTo>
                  <a:pt x="2611967" y="1041400"/>
                  <a:pt x="2614048" y="1069923"/>
                  <a:pt x="2628900" y="1092200"/>
                </a:cubicBezTo>
                <a:cubicBezTo>
                  <a:pt x="2645833" y="1117600"/>
                  <a:pt x="2670047" y="1139440"/>
                  <a:pt x="2679700" y="1168400"/>
                </a:cubicBezTo>
                <a:cubicBezTo>
                  <a:pt x="2683933" y="1181100"/>
                  <a:pt x="2685899" y="1194798"/>
                  <a:pt x="2692400" y="1206500"/>
                </a:cubicBezTo>
                <a:lnTo>
                  <a:pt x="2768600" y="1320800"/>
                </a:lnTo>
                <a:cubicBezTo>
                  <a:pt x="2777067" y="1333500"/>
                  <a:pt x="2789173" y="1344420"/>
                  <a:pt x="2794000" y="1358900"/>
                </a:cubicBezTo>
                <a:cubicBezTo>
                  <a:pt x="2798233" y="1371600"/>
                  <a:pt x="2798337" y="1386547"/>
                  <a:pt x="2806700" y="1397000"/>
                </a:cubicBezTo>
                <a:cubicBezTo>
                  <a:pt x="2816235" y="1408919"/>
                  <a:pt x="2832100" y="1413933"/>
                  <a:pt x="2844800" y="1422400"/>
                </a:cubicBezTo>
                <a:cubicBezTo>
                  <a:pt x="2869524" y="1496573"/>
                  <a:pt x="2838155" y="1428455"/>
                  <a:pt x="2895600" y="1485900"/>
                </a:cubicBezTo>
                <a:cubicBezTo>
                  <a:pt x="2906393" y="1496693"/>
                  <a:pt x="2909513" y="1513949"/>
                  <a:pt x="2921000" y="1524000"/>
                </a:cubicBezTo>
                <a:cubicBezTo>
                  <a:pt x="2943974" y="1544102"/>
                  <a:pt x="2971800" y="1557867"/>
                  <a:pt x="2997200" y="1574800"/>
                </a:cubicBezTo>
                <a:cubicBezTo>
                  <a:pt x="3106389" y="1647593"/>
                  <a:pt x="2968240" y="1560320"/>
                  <a:pt x="3073400" y="1612900"/>
                </a:cubicBezTo>
                <a:cubicBezTo>
                  <a:pt x="3087052" y="1619726"/>
                  <a:pt x="3097552" y="1632101"/>
                  <a:pt x="3111500" y="1638300"/>
                </a:cubicBezTo>
                <a:cubicBezTo>
                  <a:pt x="3135966" y="1649174"/>
                  <a:pt x="3162300" y="1655233"/>
                  <a:pt x="3187700" y="1663700"/>
                </a:cubicBezTo>
                <a:lnTo>
                  <a:pt x="3225800" y="1676400"/>
                </a:lnTo>
                <a:lnTo>
                  <a:pt x="3302000" y="1701800"/>
                </a:lnTo>
                <a:cubicBezTo>
                  <a:pt x="3314700" y="1706033"/>
                  <a:pt x="3326895" y="1712299"/>
                  <a:pt x="3340100" y="1714500"/>
                </a:cubicBezTo>
                <a:cubicBezTo>
                  <a:pt x="3433517" y="1730069"/>
                  <a:pt x="3391318" y="1720955"/>
                  <a:pt x="3467100" y="1739900"/>
                </a:cubicBezTo>
                <a:cubicBezTo>
                  <a:pt x="3873477" y="1725887"/>
                  <a:pt x="3712560" y="1727200"/>
                  <a:pt x="3949700" y="1727200"/>
                </a:cubicBezTo>
              </a:path>
            </a:pathLst>
          </a:custGeom>
          <a:noFill/>
          <a:ln w="12700"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26FF376-9B3F-5D50-7331-AB726C3B90DB}"/>
                  </a:ext>
                </a:extLst>
              </p:cNvPr>
              <p:cNvSpPr txBox="1"/>
              <p:nvPr/>
            </p:nvSpPr>
            <p:spPr>
              <a:xfrm>
                <a:off x="6096000" y="3239730"/>
                <a:ext cx="13495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941100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26FF376-9B3F-5D50-7331-AB726C3B9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39730"/>
                <a:ext cx="1349536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DBEE5EE-AA55-51E2-6A23-1BAE93EA9567}"/>
                  </a:ext>
                </a:extLst>
              </p:cNvPr>
              <p:cNvSpPr txBox="1"/>
              <p:nvPr/>
            </p:nvSpPr>
            <p:spPr>
              <a:xfrm>
                <a:off x="6276000" y="1412101"/>
                <a:ext cx="2904898" cy="406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941100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DBEE5EE-AA55-51E2-6A23-1BAE93EA9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00" y="1412101"/>
                <a:ext cx="2904898" cy="406522"/>
              </a:xfrm>
              <a:prstGeom prst="rect">
                <a:avLst/>
              </a:prstGeom>
              <a:blipFill>
                <a:blip r:embed="rId6"/>
                <a:stretch>
                  <a:fillRect l="-1747" r="-3057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5FB2AFF4-5B4E-67C9-37A9-791DFE7F88EE}"/>
              </a:ext>
            </a:extLst>
          </p:cNvPr>
          <p:cNvSpPr txBox="1"/>
          <p:nvPr/>
        </p:nvSpPr>
        <p:spPr>
          <a:xfrm>
            <a:off x="6151794" y="72208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 family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7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23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C72056-9184-B4FD-1180-5D708F08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55" y="1243012"/>
            <a:ext cx="1651000" cy="5295900"/>
          </a:xfrm>
          <a:prstGeom prst="rect">
            <a:avLst/>
          </a:prstGeom>
        </p:spPr>
      </p:pic>
      <p:sp>
        <p:nvSpPr>
          <p:cNvPr id="8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808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foundations of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A2112E-DE04-F2D3-19CB-38BD1DB3C930}"/>
              </a:ext>
            </a:extLst>
          </p:cNvPr>
          <p:cNvSpPr txBox="1"/>
          <p:nvPr/>
        </p:nvSpPr>
        <p:spPr>
          <a:xfrm>
            <a:off x="863600" y="72390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DF5429-5A83-16AC-799B-4002F262CF1C}"/>
              </a:ext>
            </a:extLst>
          </p:cNvPr>
          <p:cNvSpPr txBox="1"/>
          <p:nvPr/>
        </p:nvSpPr>
        <p:spPr>
          <a:xfrm>
            <a:off x="3125053" y="723900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First pixel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CAF088-F779-53F4-98FF-CEFD8126AB0D}"/>
              </a:ext>
            </a:extLst>
          </p:cNvPr>
          <p:cNvSpPr txBox="1"/>
          <p:nvPr/>
        </p:nvSpPr>
        <p:spPr>
          <a:xfrm>
            <a:off x="3569886" y="16891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DF84EE-0385-3373-2954-314C1061EF76}"/>
              </a:ext>
            </a:extLst>
          </p:cNvPr>
          <p:cNvSpPr txBox="1"/>
          <p:nvPr/>
        </p:nvSpPr>
        <p:spPr>
          <a:xfrm>
            <a:off x="3569885" y="291656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137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2DB7EA-802F-F19D-507E-2964E3BE01FC}"/>
              </a:ext>
            </a:extLst>
          </p:cNvPr>
          <p:cNvSpPr txBox="1"/>
          <p:nvPr/>
        </p:nvSpPr>
        <p:spPr>
          <a:xfrm>
            <a:off x="3569885" y="4144028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108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376D0BC-4ECE-C941-5C84-CDE359B8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25" y="4748251"/>
            <a:ext cx="584200" cy="749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DC3D230-C5F7-71AC-46FC-59790621875C}"/>
              </a:ext>
            </a:extLst>
          </p:cNvPr>
          <p:cNvSpPr txBox="1"/>
          <p:nvPr/>
        </p:nvSpPr>
        <p:spPr>
          <a:xfrm>
            <a:off x="3552860" y="575556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DBEE5EE-AA55-51E2-6A23-1BAE93EA9567}"/>
                  </a:ext>
                </a:extLst>
              </p:cNvPr>
              <p:cNvSpPr txBox="1"/>
              <p:nvPr/>
            </p:nvSpPr>
            <p:spPr>
              <a:xfrm>
                <a:off x="6276000" y="1412101"/>
                <a:ext cx="2904898" cy="406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941100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DBEE5EE-AA55-51E2-6A23-1BAE93EA9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00" y="1412101"/>
                <a:ext cx="2904898" cy="406522"/>
              </a:xfrm>
              <a:prstGeom prst="rect">
                <a:avLst/>
              </a:prstGeom>
              <a:blipFill>
                <a:blip r:embed="rId4"/>
                <a:stretch>
                  <a:fillRect l="-1747" r="-3057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5FB2AFF4-5B4E-67C9-37A9-791DFE7F88EE}"/>
              </a:ext>
            </a:extLst>
          </p:cNvPr>
          <p:cNvSpPr txBox="1"/>
          <p:nvPr/>
        </p:nvSpPr>
        <p:spPr>
          <a:xfrm>
            <a:off x="6151794" y="72208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 family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D641AEB-6868-48E1-E310-04191F2FB835}"/>
                  </a:ext>
                </a:extLst>
              </p:cNvPr>
              <p:cNvSpPr txBox="1"/>
              <p:nvPr/>
            </p:nvSpPr>
            <p:spPr>
              <a:xfrm>
                <a:off x="5416187" y="2550395"/>
                <a:ext cx="6172200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kumimoji="1" lang="en-US" altLang="zh-CN" sz="2400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solidFill>
                                <a:srgbClr val="94110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9411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D641AEB-6868-48E1-E310-04191F2FB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187" y="2550395"/>
                <a:ext cx="6172200" cy="49141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B28745C-3C77-C0F8-0991-A5473F16C1E5}"/>
              </a:ext>
            </a:extLst>
          </p:cNvPr>
          <p:cNvCxnSpPr/>
          <p:nvPr/>
        </p:nvCxnSpPr>
        <p:spPr>
          <a:xfrm>
            <a:off x="6276000" y="5141287"/>
            <a:ext cx="43180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4A98ED5-C73C-A848-28F3-1DA948D85B51}"/>
              </a:ext>
            </a:extLst>
          </p:cNvPr>
          <p:cNvGrpSpPr/>
          <p:nvPr/>
        </p:nvGrpSpPr>
        <p:grpSpPr>
          <a:xfrm>
            <a:off x="7576475" y="4874824"/>
            <a:ext cx="1253702" cy="129950"/>
            <a:chOff x="5935404" y="2087766"/>
            <a:chExt cx="1253702" cy="1299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58F0910-3D66-C77E-C345-3BB10C869793}"/>
                </a:ext>
              </a:extLst>
            </p:cNvPr>
            <p:cNvSpPr/>
            <p:nvPr/>
          </p:nvSpPr>
          <p:spPr>
            <a:xfrm rot="16705423">
              <a:off x="5935404" y="2087766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BE19D55-A673-C406-3218-1AC630518778}"/>
                </a:ext>
              </a:extLst>
            </p:cNvPr>
            <p:cNvSpPr/>
            <p:nvPr/>
          </p:nvSpPr>
          <p:spPr>
            <a:xfrm rot="15938882">
              <a:off x="6126648" y="2091717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69A618-7038-BE3E-4AD2-FFB3BE5AC7C8}"/>
                </a:ext>
              </a:extLst>
            </p:cNvPr>
            <p:cNvSpPr/>
            <p:nvPr/>
          </p:nvSpPr>
          <p:spPr>
            <a:xfrm rot="15938882">
              <a:off x="6246342" y="2091716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57E1AC5-AEC2-3751-817A-EBC0656FF8D8}"/>
                </a:ext>
              </a:extLst>
            </p:cNvPr>
            <p:cNvSpPr/>
            <p:nvPr/>
          </p:nvSpPr>
          <p:spPr>
            <a:xfrm rot="15938882">
              <a:off x="6501232" y="2091717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FC463C2-C45B-0193-CB0B-E339C1FA7797}"/>
                </a:ext>
              </a:extLst>
            </p:cNvPr>
            <p:cNvSpPr/>
            <p:nvPr/>
          </p:nvSpPr>
          <p:spPr>
            <a:xfrm rot="15938882">
              <a:off x="6688524" y="2091715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1275BCA-FE5F-208A-EED1-0235613208CE}"/>
                </a:ext>
              </a:extLst>
            </p:cNvPr>
            <p:cNvSpPr/>
            <p:nvPr/>
          </p:nvSpPr>
          <p:spPr>
            <a:xfrm rot="15938882">
              <a:off x="6808216" y="2091715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2BE5C59-147F-AC6A-7D09-F951A495F949}"/>
                </a:ext>
              </a:extLst>
            </p:cNvPr>
            <p:cNvSpPr/>
            <p:nvPr/>
          </p:nvSpPr>
          <p:spPr>
            <a:xfrm rot="15938882">
              <a:off x="7063107" y="2091714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27F9953-819C-B5F5-DBDE-927E2CA863A8}"/>
                  </a:ext>
                </a:extLst>
              </p:cNvPr>
              <p:cNvSpPr txBox="1"/>
              <p:nvPr/>
            </p:nvSpPr>
            <p:spPr>
              <a:xfrm>
                <a:off x="7082411" y="5184957"/>
                <a:ext cx="2569357" cy="405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kumimoji="1" lang="en-US" altLang="zh-CN" i="1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91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94110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27F9953-819C-B5F5-DBDE-927E2CA8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411" y="5184957"/>
                <a:ext cx="2569357" cy="405432"/>
              </a:xfrm>
              <a:prstGeom prst="rect">
                <a:avLst/>
              </a:prstGeom>
              <a:blipFill>
                <a:blip r:embed="rId6"/>
                <a:stretch>
                  <a:fillRect t="-3030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B0741265-BAA3-F0FF-44A9-C0BBB312E1AC}"/>
              </a:ext>
            </a:extLst>
          </p:cNvPr>
          <p:cNvSpPr txBox="1"/>
          <p:nvPr/>
        </p:nvSpPr>
        <p:spPr>
          <a:xfrm>
            <a:off x="7526269" y="5501723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941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points</a:t>
            </a:r>
            <a:endParaRPr kumimoji="1" lang="zh-CN" altLang="en-US" sz="2000" dirty="0">
              <a:solidFill>
                <a:srgbClr val="9411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任意形状 45">
            <a:extLst>
              <a:ext uri="{FF2B5EF4-FFF2-40B4-BE49-F238E27FC236}">
                <a16:creationId xmlns:a16="http://schemas.microsoft.com/office/drawing/2014/main" id="{18A098D7-5D96-382A-D875-FA365862CD37}"/>
              </a:ext>
            </a:extLst>
          </p:cNvPr>
          <p:cNvSpPr/>
          <p:nvPr/>
        </p:nvSpPr>
        <p:spPr>
          <a:xfrm>
            <a:off x="6362700" y="3213100"/>
            <a:ext cx="3949700" cy="1752600"/>
          </a:xfrm>
          <a:custGeom>
            <a:avLst/>
            <a:gdLst>
              <a:gd name="connsiteX0" fmla="*/ 0 w 3949700"/>
              <a:gd name="connsiteY0" fmla="*/ 1752600 h 1752600"/>
              <a:gd name="connsiteX1" fmla="*/ 190500 w 3949700"/>
              <a:gd name="connsiteY1" fmla="*/ 1739900 h 1752600"/>
              <a:gd name="connsiteX2" fmla="*/ 584200 w 3949700"/>
              <a:gd name="connsiteY2" fmla="*/ 1714500 h 1752600"/>
              <a:gd name="connsiteX3" fmla="*/ 736600 w 3949700"/>
              <a:gd name="connsiteY3" fmla="*/ 1663700 h 1752600"/>
              <a:gd name="connsiteX4" fmla="*/ 774700 w 3949700"/>
              <a:gd name="connsiteY4" fmla="*/ 1651000 h 1752600"/>
              <a:gd name="connsiteX5" fmla="*/ 850900 w 3949700"/>
              <a:gd name="connsiteY5" fmla="*/ 1600200 h 1752600"/>
              <a:gd name="connsiteX6" fmla="*/ 901700 w 3949700"/>
              <a:gd name="connsiteY6" fmla="*/ 1524000 h 1752600"/>
              <a:gd name="connsiteX7" fmla="*/ 939800 w 3949700"/>
              <a:gd name="connsiteY7" fmla="*/ 1485900 h 1752600"/>
              <a:gd name="connsiteX8" fmla="*/ 990600 w 3949700"/>
              <a:gd name="connsiteY8" fmla="*/ 1409700 h 1752600"/>
              <a:gd name="connsiteX9" fmla="*/ 1016000 w 3949700"/>
              <a:gd name="connsiteY9" fmla="*/ 1371600 h 1752600"/>
              <a:gd name="connsiteX10" fmla="*/ 1028700 w 3949700"/>
              <a:gd name="connsiteY10" fmla="*/ 1333500 h 1752600"/>
              <a:gd name="connsiteX11" fmla="*/ 1054100 w 3949700"/>
              <a:gd name="connsiteY11" fmla="*/ 1295400 h 1752600"/>
              <a:gd name="connsiteX12" fmla="*/ 1079500 w 3949700"/>
              <a:gd name="connsiteY12" fmla="*/ 1219200 h 1752600"/>
              <a:gd name="connsiteX13" fmla="*/ 1092200 w 3949700"/>
              <a:gd name="connsiteY13" fmla="*/ 1181100 h 1752600"/>
              <a:gd name="connsiteX14" fmla="*/ 1117600 w 3949700"/>
              <a:gd name="connsiteY14" fmla="*/ 1016000 h 1752600"/>
              <a:gd name="connsiteX15" fmla="*/ 1130300 w 3949700"/>
              <a:gd name="connsiteY15" fmla="*/ 952500 h 1752600"/>
              <a:gd name="connsiteX16" fmla="*/ 1143000 w 3949700"/>
              <a:gd name="connsiteY16" fmla="*/ 914400 h 1752600"/>
              <a:gd name="connsiteX17" fmla="*/ 1181100 w 3949700"/>
              <a:gd name="connsiteY17" fmla="*/ 787400 h 1752600"/>
              <a:gd name="connsiteX18" fmla="*/ 1193800 w 3949700"/>
              <a:gd name="connsiteY18" fmla="*/ 749300 h 1752600"/>
              <a:gd name="connsiteX19" fmla="*/ 1206500 w 3949700"/>
              <a:gd name="connsiteY19" fmla="*/ 711200 h 1752600"/>
              <a:gd name="connsiteX20" fmla="*/ 1231900 w 3949700"/>
              <a:gd name="connsiteY20" fmla="*/ 673100 h 1752600"/>
              <a:gd name="connsiteX21" fmla="*/ 1244600 w 3949700"/>
              <a:gd name="connsiteY21" fmla="*/ 635000 h 1752600"/>
              <a:gd name="connsiteX22" fmla="*/ 1295400 w 3949700"/>
              <a:gd name="connsiteY22" fmla="*/ 558800 h 1752600"/>
              <a:gd name="connsiteX23" fmla="*/ 1308100 w 3949700"/>
              <a:gd name="connsiteY23" fmla="*/ 520700 h 1752600"/>
              <a:gd name="connsiteX24" fmla="*/ 1384300 w 3949700"/>
              <a:gd name="connsiteY24" fmla="*/ 406400 h 1752600"/>
              <a:gd name="connsiteX25" fmla="*/ 1409700 w 3949700"/>
              <a:gd name="connsiteY25" fmla="*/ 368300 h 1752600"/>
              <a:gd name="connsiteX26" fmla="*/ 1473200 w 3949700"/>
              <a:gd name="connsiteY26" fmla="*/ 254000 h 1752600"/>
              <a:gd name="connsiteX27" fmla="*/ 1498600 w 3949700"/>
              <a:gd name="connsiteY27" fmla="*/ 215900 h 1752600"/>
              <a:gd name="connsiteX28" fmla="*/ 1524000 w 3949700"/>
              <a:gd name="connsiteY28" fmla="*/ 177800 h 1752600"/>
              <a:gd name="connsiteX29" fmla="*/ 1562100 w 3949700"/>
              <a:gd name="connsiteY29" fmla="*/ 152400 h 1752600"/>
              <a:gd name="connsiteX30" fmla="*/ 1663700 w 3949700"/>
              <a:gd name="connsiteY30" fmla="*/ 63500 h 1752600"/>
              <a:gd name="connsiteX31" fmla="*/ 1701800 w 3949700"/>
              <a:gd name="connsiteY31" fmla="*/ 38100 h 1752600"/>
              <a:gd name="connsiteX32" fmla="*/ 1778000 w 3949700"/>
              <a:gd name="connsiteY32" fmla="*/ 12700 h 1752600"/>
              <a:gd name="connsiteX33" fmla="*/ 1816100 w 3949700"/>
              <a:gd name="connsiteY33" fmla="*/ 0 h 1752600"/>
              <a:gd name="connsiteX34" fmla="*/ 1866900 w 3949700"/>
              <a:gd name="connsiteY34" fmla="*/ 12700 h 1752600"/>
              <a:gd name="connsiteX35" fmla="*/ 1930400 w 3949700"/>
              <a:gd name="connsiteY35" fmla="*/ 25400 h 1752600"/>
              <a:gd name="connsiteX36" fmla="*/ 2006600 w 3949700"/>
              <a:gd name="connsiteY36" fmla="*/ 50800 h 1752600"/>
              <a:gd name="connsiteX37" fmla="*/ 2082800 w 3949700"/>
              <a:gd name="connsiteY37" fmla="*/ 88900 h 1752600"/>
              <a:gd name="connsiteX38" fmla="*/ 2171700 w 3949700"/>
              <a:gd name="connsiteY38" fmla="*/ 190500 h 1752600"/>
              <a:gd name="connsiteX39" fmla="*/ 2197100 w 3949700"/>
              <a:gd name="connsiteY39" fmla="*/ 228600 h 1752600"/>
              <a:gd name="connsiteX40" fmla="*/ 2235200 w 3949700"/>
              <a:gd name="connsiteY40" fmla="*/ 254000 h 1752600"/>
              <a:gd name="connsiteX41" fmla="*/ 2247900 w 3949700"/>
              <a:gd name="connsiteY41" fmla="*/ 292100 h 1752600"/>
              <a:gd name="connsiteX42" fmla="*/ 2273300 w 3949700"/>
              <a:gd name="connsiteY42" fmla="*/ 330200 h 1752600"/>
              <a:gd name="connsiteX43" fmla="*/ 2286000 w 3949700"/>
              <a:gd name="connsiteY43" fmla="*/ 368300 h 1752600"/>
              <a:gd name="connsiteX44" fmla="*/ 2311400 w 3949700"/>
              <a:gd name="connsiteY44" fmla="*/ 406400 h 1752600"/>
              <a:gd name="connsiteX45" fmla="*/ 2336800 w 3949700"/>
              <a:gd name="connsiteY45" fmla="*/ 482600 h 1752600"/>
              <a:gd name="connsiteX46" fmla="*/ 2362200 w 3949700"/>
              <a:gd name="connsiteY46" fmla="*/ 520700 h 1752600"/>
              <a:gd name="connsiteX47" fmla="*/ 2387600 w 3949700"/>
              <a:gd name="connsiteY47" fmla="*/ 596900 h 1752600"/>
              <a:gd name="connsiteX48" fmla="*/ 2413000 w 3949700"/>
              <a:gd name="connsiteY48" fmla="*/ 635000 h 1752600"/>
              <a:gd name="connsiteX49" fmla="*/ 2438400 w 3949700"/>
              <a:gd name="connsiteY49" fmla="*/ 711200 h 1752600"/>
              <a:gd name="connsiteX50" fmla="*/ 2451100 w 3949700"/>
              <a:gd name="connsiteY50" fmla="*/ 749300 h 1752600"/>
              <a:gd name="connsiteX51" fmla="*/ 2463800 w 3949700"/>
              <a:gd name="connsiteY51" fmla="*/ 787400 h 1752600"/>
              <a:gd name="connsiteX52" fmla="*/ 2514600 w 3949700"/>
              <a:gd name="connsiteY52" fmla="*/ 863600 h 1752600"/>
              <a:gd name="connsiteX53" fmla="*/ 2527300 w 3949700"/>
              <a:gd name="connsiteY53" fmla="*/ 901700 h 1752600"/>
              <a:gd name="connsiteX54" fmla="*/ 2578100 w 3949700"/>
              <a:gd name="connsiteY54" fmla="*/ 977900 h 1752600"/>
              <a:gd name="connsiteX55" fmla="*/ 2603500 w 3949700"/>
              <a:gd name="connsiteY55" fmla="*/ 1016000 h 1752600"/>
              <a:gd name="connsiteX56" fmla="*/ 2628900 w 3949700"/>
              <a:gd name="connsiteY56" fmla="*/ 1092200 h 1752600"/>
              <a:gd name="connsiteX57" fmla="*/ 2679700 w 3949700"/>
              <a:gd name="connsiteY57" fmla="*/ 1168400 h 1752600"/>
              <a:gd name="connsiteX58" fmla="*/ 2692400 w 3949700"/>
              <a:gd name="connsiteY58" fmla="*/ 1206500 h 1752600"/>
              <a:gd name="connsiteX59" fmla="*/ 2768600 w 3949700"/>
              <a:gd name="connsiteY59" fmla="*/ 1320800 h 1752600"/>
              <a:gd name="connsiteX60" fmla="*/ 2794000 w 3949700"/>
              <a:gd name="connsiteY60" fmla="*/ 1358900 h 1752600"/>
              <a:gd name="connsiteX61" fmla="*/ 2806700 w 3949700"/>
              <a:gd name="connsiteY61" fmla="*/ 1397000 h 1752600"/>
              <a:gd name="connsiteX62" fmla="*/ 2844800 w 3949700"/>
              <a:gd name="connsiteY62" fmla="*/ 1422400 h 1752600"/>
              <a:gd name="connsiteX63" fmla="*/ 2895600 w 3949700"/>
              <a:gd name="connsiteY63" fmla="*/ 1485900 h 1752600"/>
              <a:gd name="connsiteX64" fmla="*/ 2921000 w 3949700"/>
              <a:gd name="connsiteY64" fmla="*/ 1524000 h 1752600"/>
              <a:gd name="connsiteX65" fmla="*/ 2997200 w 3949700"/>
              <a:gd name="connsiteY65" fmla="*/ 1574800 h 1752600"/>
              <a:gd name="connsiteX66" fmla="*/ 3073400 w 3949700"/>
              <a:gd name="connsiteY66" fmla="*/ 1612900 h 1752600"/>
              <a:gd name="connsiteX67" fmla="*/ 3111500 w 3949700"/>
              <a:gd name="connsiteY67" fmla="*/ 1638300 h 1752600"/>
              <a:gd name="connsiteX68" fmla="*/ 3187700 w 3949700"/>
              <a:gd name="connsiteY68" fmla="*/ 1663700 h 1752600"/>
              <a:gd name="connsiteX69" fmla="*/ 3225800 w 3949700"/>
              <a:gd name="connsiteY69" fmla="*/ 1676400 h 1752600"/>
              <a:gd name="connsiteX70" fmla="*/ 3302000 w 3949700"/>
              <a:gd name="connsiteY70" fmla="*/ 1701800 h 1752600"/>
              <a:gd name="connsiteX71" fmla="*/ 3340100 w 3949700"/>
              <a:gd name="connsiteY71" fmla="*/ 1714500 h 1752600"/>
              <a:gd name="connsiteX72" fmla="*/ 3467100 w 3949700"/>
              <a:gd name="connsiteY72" fmla="*/ 1739900 h 1752600"/>
              <a:gd name="connsiteX73" fmla="*/ 3949700 w 3949700"/>
              <a:gd name="connsiteY73" fmla="*/ 17272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949700" h="1752600">
                <a:moveTo>
                  <a:pt x="0" y="1752600"/>
                </a:moveTo>
                <a:lnTo>
                  <a:pt x="190500" y="1739900"/>
                </a:lnTo>
                <a:cubicBezTo>
                  <a:pt x="556077" y="1720139"/>
                  <a:pt x="357552" y="1739683"/>
                  <a:pt x="584200" y="1714500"/>
                </a:cubicBezTo>
                <a:lnTo>
                  <a:pt x="736600" y="1663700"/>
                </a:lnTo>
                <a:cubicBezTo>
                  <a:pt x="749300" y="1659467"/>
                  <a:pt x="763561" y="1658426"/>
                  <a:pt x="774700" y="1651000"/>
                </a:cubicBezTo>
                <a:lnTo>
                  <a:pt x="850900" y="1600200"/>
                </a:lnTo>
                <a:cubicBezTo>
                  <a:pt x="867833" y="1574800"/>
                  <a:pt x="880114" y="1545586"/>
                  <a:pt x="901700" y="1524000"/>
                </a:cubicBezTo>
                <a:cubicBezTo>
                  <a:pt x="914400" y="1511300"/>
                  <a:pt x="928773" y="1500077"/>
                  <a:pt x="939800" y="1485900"/>
                </a:cubicBezTo>
                <a:cubicBezTo>
                  <a:pt x="958542" y="1461803"/>
                  <a:pt x="973667" y="1435100"/>
                  <a:pt x="990600" y="1409700"/>
                </a:cubicBezTo>
                <a:cubicBezTo>
                  <a:pt x="999067" y="1397000"/>
                  <a:pt x="1011173" y="1386080"/>
                  <a:pt x="1016000" y="1371600"/>
                </a:cubicBezTo>
                <a:cubicBezTo>
                  <a:pt x="1020233" y="1358900"/>
                  <a:pt x="1022713" y="1345474"/>
                  <a:pt x="1028700" y="1333500"/>
                </a:cubicBezTo>
                <a:cubicBezTo>
                  <a:pt x="1035526" y="1319848"/>
                  <a:pt x="1047901" y="1309348"/>
                  <a:pt x="1054100" y="1295400"/>
                </a:cubicBezTo>
                <a:cubicBezTo>
                  <a:pt x="1064974" y="1270934"/>
                  <a:pt x="1071033" y="1244600"/>
                  <a:pt x="1079500" y="1219200"/>
                </a:cubicBezTo>
                <a:lnTo>
                  <a:pt x="1092200" y="1181100"/>
                </a:lnTo>
                <a:cubicBezTo>
                  <a:pt x="1101714" y="1114505"/>
                  <a:pt x="1105853" y="1080611"/>
                  <a:pt x="1117600" y="1016000"/>
                </a:cubicBezTo>
                <a:cubicBezTo>
                  <a:pt x="1121461" y="994762"/>
                  <a:pt x="1125065" y="973441"/>
                  <a:pt x="1130300" y="952500"/>
                </a:cubicBezTo>
                <a:cubicBezTo>
                  <a:pt x="1133547" y="939513"/>
                  <a:pt x="1139322" y="927272"/>
                  <a:pt x="1143000" y="914400"/>
                </a:cubicBezTo>
                <a:cubicBezTo>
                  <a:pt x="1181387" y="780045"/>
                  <a:pt x="1120739" y="968484"/>
                  <a:pt x="1181100" y="787400"/>
                </a:cubicBezTo>
                <a:lnTo>
                  <a:pt x="1193800" y="749300"/>
                </a:lnTo>
                <a:cubicBezTo>
                  <a:pt x="1198033" y="736600"/>
                  <a:pt x="1199074" y="722339"/>
                  <a:pt x="1206500" y="711200"/>
                </a:cubicBezTo>
                <a:cubicBezTo>
                  <a:pt x="1214967" y="698500"/>
                  <a:pt x="1225074" y="686752"/>
                  <a:pt x="1231900" y="673100"/>
                </a:cubicBezTo>
                <a:cubicBezTo>
                  <a:pt x="1237887" y="661126"/>
                  <a:pt x="1238099" y="646702"/>
                  <a:pt x="1244600" y="635000"/>
                </a:cubicBezTo>
                <a:cubicBezTo>
                  <a:pt x="1259425" y="608315"/>
                  <a:pt x="1285747" y="587760"/>
                  <a:pt x="1295400" y="558800"/>
                </a:cubicBezTo>
                <a:cubicBezTo>
                  <a:pt x="1299633" y="546100"/>
                  <a:pt x="1301599" y="532402"/>
                  <a:pt x="1308100" y="520700"/>
                </a:cubicBezTo>
                <a:lnTo>
                  <a:pt x="1384300" y="406400"/>
                </a:lnTo>
                <a:cubicBezTo>
                  <a:pt x="1392767" y="393700"/>
                  <a:pt x="1404873" y="382780"/>
                  <a:pt x="1409700" y="368300"/>
                </a:cubicBezTo>
                <a:cubicBezTo>
                  <a:pt x="1432053" y="301240"/>
                  <a:pt x="1414974" y="341339"/>
                  <a:pt x="1473200" y="254000"/>
                </a:cubicBezTo>
                <a:lnTo>
                  <a:pt x="1498600" y="215900"/>
                </a:lnTo>
                <a:cubicBezTo>
                  <a:pt x="1507067" y="203200"/>
                  <a:pt x="1511300" y="186267"/>
                  <a:pt x="1524000" y="177800"/>
                </a:cubicBezTo>
                <a:lnTo>
                  <a:pt x="1562100" y="152400"/>
                </a:lnTo>
                <a:cubicBezTo>
                  <a:pt x="1604433" y="88900"/>
                  <a:pt x="1574800" y="122767"/>
                  <a:pt x="1663700" y="63500"/>
                </a:cubicBezTo>
                <a:cubicBezTo>
                  <a:pt x="1676400" y="55033"/>
                  <a:pt x="1687320" y="42927"/>
                  <a:pt x="1701800" y="38100"/>
                </a:cubicBezTo>
                <a:lnTo>
                  <a:pt x="1778000" y="12700"/>
                </a:lnTo>
                <a:lnTo>
                  <a:pt x="1816100" y="0"/>
                </a:lnTo>
                <a:cubicBezTo>
                  <a:pt x="1833033" y="4233"/>
                  <a:pt x="1849861" y="8914"/>
                  <a:pt x="1866900" y="12700"/>
                </a:cubicBezTo>
                <a:cubicBezTo>
                  <a:pt x="1887972" y="17383"/>
                  <a:pt x="1909575" y="19720"/>
                  <a:pt x="1930400" y="25400"/>
                </a:cubicBezTo>
                <a:cubicBezTo>
                  <a:pt x="1956231" y="32445"/>
                  <a:pt x="1984323" y="35948"/>
                  <a:pt x="2006600" y="50800"/>
                </a:cubicBezTo>
                <a:cubicBezTo>
                  <a:pt x="2055839" y="83626"/>
                  <a:pt x="2030220" y="71373"/>
                  <a:pt x="2082800" y="88900"/>
                </a:cubicBezTo>
                <a:cubicBezTo>
                  <a:pt x="2142067" y="177800"/>
                  <a:pt x="2108200" y="148167"/>
                  <a:pt x="2171700" y="190500"/>
                </a:cubicBezTo>
                <a:cubicBezTo>
                  <a:pt x="2180167" y="203200"/>
                  <a:pt x="2186307" y="217807"/>
                  <a:pt x="2197100" y="228600"/>
                </a:cubicBezTo>
                <a:cubicBezTo>
                  <a:pt x="2207893" y="239393"/>
                  <a:pt x="2225665" y="242081"/>
                  <a:pt x="2235200" y="254000"/>
                </a:cubicBezTo>
                <a:cubicBezTo>
                  <a:pt x="2243563" y="264453"/>
                  <a:pt x="2241913" y="280126"/>
                  <a:pt x="2247900" y="292100"/>
                </a:cubicBezTo>
                <a:cubicBezTo>
                  <a:pt x="2254726" y="305752"/>
                  <a:pt x="2266474" y="316548"/>
                  <a:pt x="2273300" y="330200"/>
                </a:cubicBezTo>
                <a:cubicBezTo>
                  <a:pt x="2279287" y="342174"/>
                  <a:pt x="2280013" y="356326"/>
                  <a:pt x="2286000" y="368300"/>
                </a:cubicBezTo>
                <a:cubicBezTo>
                  <a:pt x="2292826" y="381952"/>
                  <a:pt x="2305201" y="392452"/>
                  <a:pt x="2311400" y="406400"/>
                </a:cubicBezTo>
                <a:cubicBezTo>
                  <a:pt x="2322274" y="430866"/>
                  <a:pt x="2321948" y="460323"/>
                  <a:pt x="2336800" y="482600"/>
                </a:cubicBezTo>
                <a:cubicBezTo>
                  <a:pt x="2345267" y="495300"/>
                  <a:pt x="2356001" y="506752"/>
                  <a:pt x="2362200" y="520700"/>
                </a:cubicBezTo>
                <a:cubicBezTo>
                  <a:pt x="2373074" y="545166"/>
                  <a:pt x="2372748" y="574623"/>
                  <a:pt x="2387600" y="596900"/>
                </a:cubicBezTo>
                <a:cubicBezTo>
                  <a:pt x="2396067" y="609600"/>
                  <a:pt x="2406801" y="621052"/>
                  <a:pt x="2413000" y="635000"/>
                </a:cubicBezTo>
                <a:cubicBezTo>
                  <a:pt x="2423874" y="659466"/>
                  <a:pt x="2429933" y="685800"/>
                  <a:pt x="2438400" y="711200"/>
                </a:cubicBezTo>
                <a:lnTo>
                  <a:pt x="2451100" y="749300"/>
                </a:lnTo>
                <a:cubicBezTo>
                  <a:pt x="2455333" y="762000"/>
                  <a:pt x="2456374" y="776261"/>
                  <a:pt x="2463800" y="787400"/>
                </a:cubicBezTo>
                <a:cubicBezTo>
                  <a:pt x="2480733" y="812800"/>
                  <a:pt x="2504947" y="834640"/>
                  <a:pt x="2514600" y="863600"/>
                </a:cubicBezTo>
                <a:cubicBezTo>
                  <a:pt x="2518833" y="876300"/>
                  <a:pt x="2520799" y="889998"/>
                  <a:pt x="2527300" y="901700"/>
                </a:cubicBezTo>
                <a:cubicBezTo>
                  <a:pt x="2542125" y="928385"/>
                  <a:pt x="2561167" y="952500"/>
                  <a:pt x="2578100" y="977900"/>
                </a:cubicBezTo>
                <a:cubicBezTo>
                  <a:pt x="2586567" y="990600"/>
                  <a:pt x="2598673" y="1001520"/>
                  <a:pt x="2603500" y="1016000"/>
                </a:cubicBezTo>
                <a:cubicBezTo>
                  <a:pt x="2611967" y="1041400"/>
                  <a:pt x="2614048" y="1069923"/>
                  <a:pt x="2628900" y="1092200"/>
                </a:cubicBezTo>
                <a:cubicBezTo>
                  <a:pt x="2645833" y="1117600"/>
                  <a:pt x="2670047" y="1139440"/>
                  <a:pt x="2679700" y="1168400"/>
                </a:cubicBezTo>
                <a:cubicBezTo>
                  <a:pt x="2683933" y="1181100"/>
                  <a:pt x="2685899" y="1194798"/>
                  <a:pt x="2692400" y="1206500"/>
                </a:cubicBezTo>
                <a:lnTo>
                  <a:pt x="2768600" y="1320800"/>
                </a:lnTo>
                <a:cubicBezTo>
                  <a:pt x="2777067" y="1333500"/>
                  <a:pt x="2789173" y="1344420"/>
                  <a:pt x="2794000" y="1358900"/>
                </a:cubicBezTo>
                <a:cubicBezTo>
                  <a:pt x="2798233" y="1371600"/>
                  <a:pt x="2798337" y="1386547"/>
                  <a:pt x="2806700" y="1397000"/>
                </a:cubicBezTo>
                <a:cubicBezTo>
                  <a:pt x="2816235" y="1408919"/>
                  <a:pt x="2832100" y="1413933"/>
                  <a:pt x="2844800" y="1422400"/>
                </a:cubicBezTo>
                <a:cubicBezTo>
                  <a:pt x="2869524" y="1496573"/>
                  <a:pt x="2838155" y="1428455"/>
                  <a:pt x="2895600" y="1485900"/>
                </a:cubicBezTo>
                <a:cubicBezTo>
                  <a:pt x="2906393" y="1496693"/>
                  <a:pt x="2909513" y="1513949"/>
                  <a:pt x="2921000" y="1524000"/>
                </a:cubicBezTo>
                <a:cubicBezTo>
                  <a:pt x="2943974" y="1544102"/>
                  <a:pt x="2971800" y="1557867"/>
                  <a:pt x="2997200" y="1574800"/>
                </a:cubicBezTo>
                <a:cubicBezTo>
                  <a:pt x="3106389" y="1647593"/>
                  <a:pt x="2968240" y="1560320"/>
                  <a:pt x="3073400" y="1612900"/>
                </a:cubicBezTo>
                <a:cubicBezTo>
                  <a:pt x="3087052" y="1619726"/>
                  <a:pt x="3097552" y="1632101"/>
                  <a:pt x="3111500" y="1638300"/>
                </a:cubicBezTo>
                <a:cubicBezTo>
                  <a:pt x="3135966" y="1649174"/>
                  <a:pt x="3162300" y="1655233"/>
                  <a:pt x="3187700" y="1663700"/>
                </a:cubicBezTo>
                <a:lnTo>
                  <a:pt x="3225800" y="1676400"/>
                </a:lnTo>
                <a:lnTo>
                  <a:pt x="3302000" y="1701800"/>
                </a:lnTo>
                <a:cubicBezTo>
                  <a:pt x="3314700" y="1706033"/>
                  <a:pt x="3326895" y="1712299"/>
                  <a:pt x="3340100" y="1714500"/>
                </a:cubicBezTo>
                <a:cubicBezTo>
                  <a:pt x="3433517" y="1730069"/>
                  <a:pt x="3391318" y="1720955"/>
                  <a:pt x="3467100" y="1739900"/>
                </a:cubicBezTo>
                <a:cubicBezTo>
                  <a:pt x="3873477" y="1725887"/>
                  <a:pt x="3712560" y="1727200"/>
                  <a:pt x="3949700" y="1727200"/>
                </a:cubicBezTo>
              </a:path>
            </a:pathLst>
          </a:custGeom>
          <a:noFill/>
          <a:ln w="12700"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E1FFBA4A-AE4B-BEE8-6F0C-78BFA3A04E75}"/>
              </a:ext>
            </a:extLst>
          </p:cNvPr>
          <p:cNvSpPr/>
          <p:nvPr/>
        </p:nvSpPr>
        <p:spPr>
          <a:xfrm>
            <a:off x="6362700" y="3251091"/>
            <a:ext cx="3911600" cy="1778109"/>
          </a:xfrm>
          <a:custGeom>
            <a:avLst/>
            <a:gdLst>
              <a:gd name="connsiteX0" fmla="*/ 0 w 3911600"/>
              <a:gd name="connsiteY0" fmla="*/ 1765409 h 1778109"/>
              <a:gd name="connsiteX1" fmla="*/ 88900 w 3911600"/>
              <a:gd name="connsiteY1" fmla="*/ 1778109 h 1778109"/>
              <a:gd name="connsiteX2" fmla="*/ 254000 w 3911600"/>
              <a:gd name="connsiteY2" fmla="*/ 1752709 h 1778109"/>
              <a:gd name="connsiteX3" fmla="*/ 292100 w 3911600"/>
              <a:gd name="connsiteY3" fmla="*/ 1740009 h 1778109"/>
              <a:gd name="connsiteX4" fmla="*/ 393700 w 3911600"/>
              <a:gd name="connsiteY4" fmla="*/ 1727309 h 1778109"/>
              <a:gd name="connsiteX5" fmla="*/ 457200 w 3911600"/>
              <a:gd name="connsiteY5" fmla="*/ 1714609 h 1778109"/>
              <a:gd name="connsiteX6" fmla="*/ 571500 w 3911600"/>
              <a:gd name="connsiteY6" fmla="*/ 1701909 h 1778109"/>
              <a:gd name="connsiteX7" fmla="*/ 685800 w 3911600"/>
              <a:gd name="connsiteY7" fmla="*/ 1676509 h 1778109"/>
              <a:gd name="connsiteX8" fmla="*/ 762000 w 3911600"/>
              <a:gd name="connsiteY8" fmla="*/ 1625709 h 1778109"/>
              <a:gd name="connsiteX9" fmla="*/ 800100 w 3911600"/>
              <a:gd name="connsiteY9" fmla="*/ 1600309 h 1778109"/>
              <a:gd name="connsiteX10" fmla="*/ 838200 w 3911600"/>
              <a:gd name="connsiteY10" fmla="*/ 1574909 h 1778109"/>
              <a:gd name="connsiteX11" fmla="*/ 863600 w 3911600"/>
              <a:gd name="connsiteY11" fmla="*/ 1536809 h 1778109"/>
              <a:gd name="connsiteX12" fmla="*/ 876300 w 3911600"/>
              <a:gd name="connsiteY12" fmla="*/ 1498709 h 1778109"/>
              <a:gd name="connsiteX13" fmla="*/ 952500 w 3911600"/>
              <a:gd name="connsiteY13" fmla="*/ 1384409 h 1778109"/>
              <a:gd name="connsiteX14" fmla="*/ 1003300 w 3911600"/>
              <a:gd name="connsiteY14" fmla="*/ 1308209 h 1778109"/>
              <a:gd name="connsiteX15" fmla="*/ 1028700 w 3911600"/>
              <a:gd name="connsiteY15" fmla="*/ 1270109 h 1778109"/>
              <a:gd name="connsiteX16" fmla="*/ 1117600 w 3911600"/>
              <a:gd name="connsiteY16" fmla="*/ 1003409 h 1778109"/>
              <a:gd name="connsiteX17" fmla="*/ 1143000 w 3911600"/>
              <a:gd name="connsiteY17" fmla="*/ 927209 h 1778109"/>
              <a:gd name="connsiteX18" fmla="*/ 1155700 w 3911600"/>
              <a:gd name="connsiteY18" fmla="*/ 889109 h 1778109"/>
              <a:gd name="connsiteX19" fmla="*/ 1181100 w 3911600"/>
              <a:gd name="connsiteY19" fmla="*/ 787509 h 1778109"/>
              <a:gd name="connsiteX20" fmla="*/ 1193800 w 3911600"/>
              <a:gd name="connsiteY20" fmla="*/ 724009 h 1778109"/>
              <a:gd name="connsiteX21" fmla="*/ 1219200 w 3911600"/>
              <a:gd name="connsiteY21" fmla="*/ 647809 h 1778109"/>
              <a:gd name="connsiteX22" fmla="*/ 1231900 w 3911600"/>
              <a:gd name="connsiteY22" fmla="*/ 609709 h 1778109"/>
              <a:gd name="connsiteX23" fmla="*/ 1333500 w 3911600"/>
              <a:gd name="connsiteY23" fmla="*/ 457309 h 1778109"/>
              <a:gd name="connsiteX24" fmla="*/ 1358900 w 3911600"/>
              <a:gd name="connsiteY24" fmla="*/ 419209 h 1778109"/>
              <a:gd name="connsiteX25" fmla="*/ 1384300 w 3911600"/>
              <a:gd name="connsiteY25" fmla="*/ 381109 h 1778109"/>
              <a:gd name="connsiteX26" fmla="*/ 1422400 w 3911600"/>
              <a:gd name="connsiteY26" fmla="*/ 343009 h 1778109"/>
              <a:gd name="connsiteX27" fmla="*/ 1511300 w 3911600"/>
              <a:gd name="connsiteY27" fmla="*/ 241409 h 1778109"/>
              <a:gd name="connsiteX28" fmla="*/ 1562100 w 3911600"/>
              <a:gd name="connsiteY28" fmla="*/ 177909 h 1778109"/>
              <a:gd name="connsiteX29" fmla="*/ 1625600 w 3911600"/>
              <a:gd name="connsiteY29" fmla="*/ 127109 h 1778109"/>
              <a:gd name="connsiteX30" fmla="*/ 1651000 w 3911600"/>
              <a:gd name="connsiteY30" fmla="*/ 89009 h 1778109"/>
              <a:gd name="connsiteX31" fmla="*/ 1841500 w 3911600"/>
              <a:gd name="connsiteY31" fmla="*/ 25509 h 1778109"/>
              <a:gd name="connsiteX32" fmla="*/ 2044700 w 3911600"/>
              <a:gd name="connsiteY32" fmla="*/ 12809 h 1778109"/>
              <a:gd name="connsiteX33" fmla="*/ 2120900 w 3911600"/>
              <a:gd name="connsiteY33" fmla="*/ 50909 h 1778109"/>
              <a:gd name="connsiteX34" fmla="*/ 2184400 w 3911600"/>
              <a:gd name="connsiteY34" fmla="*/ 114409 h 1778109"/>
              <a:gd name="connsiteX35" fmla="*/ 2235200 w 3911600"/>
              <a:gd name="connsiteY35" fmla="*/ 190609 h 1778109"/>
              <a:gd name="connsiteX36" fmla="*/ 2260600 w 3911600"/>
              <a:gd name="connsiteY36" fmla="*/ 228709 h 1778109"/>
              <a:gd name="connsiteX37" fmla="*/ 2298700 w 3911600"/>
              <a:gd name="connsiteY37" fmla="*/ 254109 h 1778109"/>
              <a:gd name="connsiteX38" fmla="*/ 2349500 w 3911600"/>
              <a:gd name="connsiteY38" fmla="*/ 330309 h 1778109"/>
              <a:gd name="connsiteX39" fmla="*/ 2374900 w 3911600"/>
              <a:gd name="connsiteY39" fmla="*/ 406509 h 1778109"/>
              <a:gd name="connsiteX40" fmla="*/ 2413000 w 3911600"/>
              <a:gd name="connsiteY40" fmla="*/ 482709 h 1778109"/>
              <a:gd name="connsiteX41" fmla="*/ 2438400 w 3911600"/>
              <a:gd name="connsiteY41" fmla="*/ 520809 h 1778109"/>
              <a:gd name="connsiteX42" fmla="*/ 2476500 w 3911600"/>
              <a:gd name="connsiteY42" fmla="*/ 635109 h 1778109"/>
              <a:gd name="connsiteX43" fmla="*/ 2489200 w 3911600"/>
              <a:gd name="connsiteY43" fmla="*/ 673209 h 1778109"/>
              <a:gd name="connsiteX44" fmla="*/ 2527300 w 3911600"/>
              <a:gd name="connsiteY44" fmla="*/ 749409 h 1778109"/>
              <a:gd name="connsiteX45" fmla="*/ 2552700 w 3911600"/>
              <a:gd name="connsiteY45" fmla="*/ 787509 h 1778109"/>
              <a:gd name="connsiteX46" fmla="*/ 2578100 w 3911600"/>
              <a:gd name="connsiteY46" fmla="*/ 863709 h 1778109"/>
              <a:gd name="connsiteX47" fmla="*/ 2603500 w 3911600"/>
              <a:gd name="connsiteY47" fmla="*/ 901809 h 1778109"/>
              <a:gd name="connsiteX48" fmla="*/ 2616200 w 3911600"/>
              <a:gd name="connsiteY48" fmla="*/ 939909 h 1778109"/>
              <a:gd name="connsiteX49" fmla="*/ 2667000 w 3911600"/>
              <a:gd name="connsiteY49" fmla="*/ 1016109 h 1778109"/>
              <a:gd name="connsiteX50" fmla="*/ 2692400 w 3911600"/>
              <a:gd name="connsiteY50" fmla="*/ 1054209 h 1778109"/>
              <a:gd name="connsiteX51" fmla="*/ 2705100 w 3911600"/>
              <a:gd name="connsiteY51" fmla="*/ 1092309 h 1778109"/>
              <a:gd name="connsiteX52" fmla="*/ 2781300 w 3911600"/>
              <a:gd name="connsiteY52" fmla="*/ 1206609 h 1778109"/>
              <a:gd name="connsiteX53" fmla="*/ 2908300 w 3911600"/>
              <a:gd name="connsiteY53" fmla="*/ 1397109 h 1778109"/>
              <a:gd name="connsiteX54" fmla="*/ 2933700 w 3911600"/>
              <a:gd name="connsiteY54" fmla="*/ 1435209 h 1778109"/>
              <a:gd name="connsiteX55" fmla="*/ 2959100 w 3911600"/>
              <a:gd name="connsiteY55" fmla="*/ 1473309 h 1778109"/>
              <a:gd name="connsiteX56" fmla="*/ 3035300 w 3911600"/>
              <a:gd name="connsiteY56" fmla="*/ 1524109 h 1778109"/>
              <a:gd name="connsiteX57" fmla="*/ 3060700 w 3911600"/>
              <a:gd name="connsiteY57" fmla="*/ 1562209 h 1778109"/>
              <a:gd name="connsiteX58" fmla="*/ 3098800 w 3911600"/>
              <a:gd name="connsiteY58" fmla="*/ 1574909 h 1778109"/>
              <a:gd name="connsiteX59" fmla="*/ 3175000 w 3911600"/>
              <a:gd name="connsiteY59" fmla="*/ 1625709 h 1778109"/>
              <a:gd name="connsiteX60" fmla="*/ 3213100 w 3911600"/>
              <a:gd name="connsiteY60" fmla="*/ 1651109 h 1778109"/>
              <a:gd name="connsiteX61" fmla="*/ 3251200 w 3911600"/>
              <a:gd name="connsiteY61" fmla="*/ 1676509 h 1778109"/>
              <a:gd name="connsiteX62" fmla="*/ 3289300 w 3911600"/>
              <a:gd name="connsiteY62" fmla="*/ 1689209 h 1778109"/>
              <a:gd name="connsiteX63" fmla="*/ 3327400 w 3911600"/>
              <a:gd name="connsiteY63" fmla="*/ 1714609 h 1778109"/>
              <a:gd name="connsiteX64" fmla="*/ 3403600 w 3911600"/>
              <a:gd name="connsiteY64" fmla="*/ 1740009 h 1778109"/>
              <a:gd name="connsiteX65" fmla="*/ 3441700 w 3911600"/>
              <a:gd name="connsiteY65" fmla="*/ 1752709 h 1778109"/>
              <a:gd name="connsiteX66" fmla="*/ 3479800 w 3911600"/>
              <a:gd name="connsiteY66" fmla="*/ 1765409 h 1778109"/>
              <a:gd name="connsiteX67" fmla="*/ 3911600 w 3911600"/>
              <a:gd name="connsiteY67" fmla="*/ 1765409 h 177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911600" h="1778109">
                <a:moveTo>
                  <a:pt x="0" y="1765409"/>
                </a:moveTo>
                <a:cubicBezTo>
                  <a:pt x="29633" y="1769642"/>
                  <a:pt x="58966" y="1778109"/>
                  <a:pt x="88900" y="1778109"/>
                </a:cubicBezTo>
                <a:cubicBezTo>
                  <a:pt x="99028" y="1778109"/>
                  <a:pt x="237964" y="1756273"/>
                  <a:pt x="254000" y="1752709"/>
                </a:cubicBezTo>
                <a:cubicBezTo>
                  <a:pt x="267068" y="1749805"/>
                  <a:pt x="278929" y="1742404"/>
                  <a:pt x="292100" y="1740009"/>
                </a:cubicBezTo>
                <a:cubicBezTo>
                  <a:pt x="325680" y="1733904"/>
                  <a:pt x="359967" y="1732499"/>
                  <a:pt x="393700" y="1727309"/>
                </a:cubicBezTo>
                <a:cubicBezTo>
                  <a:pt x="415035" y="1724027"/>
                  <a:pt x="435831" y="1717662"/>
                  <a:pt x="457200" y="1714609"/>
                </a:cubicBezTo>
                <a:cubicBezTo>
                  <a:pt x="495149" y="1709188"/>
                  <a:pt x="533502" y="1706975"/>
                  <a:pt x="571500" y="1701909"/>
                </a:cubicBezTo>
                <a:cubicBezTo>
                  <a:pt x="590543" y="1699370"/>
                  <a:pt x="659850" y="1690925"/>
                  <a:pt x="685800" y="1676509"/>
                </a:cubicBezTo>
                <a:cubicBezTo>
                  <a:pt x="712485" y="1661684"/>
                  <a:pt x="736600" y="1642642"/>
                  <a:pt x="762000" y="1625709"/>
                </a:cubicBezTo>
                <a:lnTo>
                  <a:pt x="800100" y="1600309"/>
                </a:lnTo>
                <a:lnTo>
                  <a:pt x="838200" y="1574909"/>
                </a:lnTo>
                <a:cubicBezTo>
                  <a:pt x="846667" y="1562209"/>
                  <a:pt x="856774" y="1550461"/>
                  <a:pt x="863600" y="1536809"/>
                </a:cubicBezTo>
                <a:cubicBezTo>
                  <a:pt x="869587" y="1524835"/>
                  <a:pt x="869799" y="1510411"/>
                  <a:pt x="876300" y="1498709"/>
                </a:cubicBezTo>
                <a:lnTo>
                  <a:pt x="952500" y="1384409"/>
                </a:lnTo>
                <a:lnTo>
                  <a:pt x="1003300" y="1308209"/>
                </a:lnTo>
                <a:cubicBezTo>
                  <a:pt x="1011767" y="1295509"/>
                  <a:pt x="1023873" y="1284589"/>
                  <a:pt x="1028700" y="1270109"/>
                </a:cubicBezTo>
                <a:lnTo>
                  <a:pt x="1117600" y="1003409"/>
                </a:lnTo>
                <a:lnTo>
                  <a:pt x="1143000" y="927209"/>
                </a:lnTo>
                <a:cubicBezTo>
                  <a:pt x="1147233" y="914509"/>
                  <a:pt x="1152453" y="902096"/>
                  <a:pt x="1155700" y="889109"/>
                </a:cubicBezTo>
                <a:cubicBezTo>
                  <a:pt x="1164167" y="855242"/>
                  <a:pt x="1174254" y="821740"/>
                  <a:pt x="1181100" y="787509"/>
                </a:cubicBezTo>
                <a:cubicBezTo>
                  <a:pt x="1185333" y="766342"/>
                  <a:pt x="1188120" y="744834"/>
                  <a:pt x="1193800" y="724009"/>
                </a:cubicBezTo>
                <a:cubicBezTo>
                  <a:pt x="1200845" y="698178"/>
                  <a:pt x="1210733" y="673209"/>
                  <a:pt x="1219200" y="647809"/>
                </a:cubicBezTo>
                <a:cubicBezTo>
                  <a:pt x="1223433" y="635109"/>
                  <a:pt x="1224474" y="620848"/>
                  <a:pt x="1231900" y="609709"/>
                </a:cubicBezTo>
                <a:lnTo>
                  <a:pt x="1333500" y="457309"/>
                </a:lnTo>
                <a:lnTo>
                  <a:pt x="1358900" y="419209"/>
                </a:lnTo>
                <a:cubicBezTo>
                  <a:pt x="1367367" y="406509"/>
                  <a:pt x="1373507" y="391902"/>
                  <a:pt x="1384300" y="381109"/>
                </a:cubicBezTo>
                <a:cubicBezTo>
                  <a:pt x="1397000" y="368409"/>
                  <a:pt x="1411373" y="357186"/>
                  <a:pt x="1422400" y="343009"/>
                </a:cubicBezTo>
                <a:cubicBezTo>
                  <a:pt x="1502182" y="240432"/>
                  <a:pt x="1437542" y="290581"/>
                  <a:pt x="1511300" y="241409"/>
                </a:cubicBezTo>
                <a:cubicBezTo>
                  <a:pt x="1536024" y="167236"/>
                  <a:pt x="1504655" y="235354"/>
                  <a:pt x="1562100" y="177909"/>
                </a:cubicBezTo>
                <a:cubicBezTo>
                  <a:pt x="1619545" y="120464"/>
                  <a:pt x="1551427" y="151833"/>
                  <a:pt x="1625600" y="127109"/>
                </a:cubicBezTo>
                <a:cubicBezTo>
                  <a:pt x="1634067" y="114409"/>
                  <a:pt x="1639513" y="99060"/>
                  <a:pt x="1651000" y="89009"/>
                </a:cubicBezTo>
                <a:cubicBezTo>
                  <a:pt x="1729615" y="20221"/>
                  <a:pt x="1733880" y="37467"/>
                  <a:pt x="1841500" y="25509"/>
                </a:cubicBezTo>
                <a:cubicBezTo>
                  <a:pt x="1976211" y="-8169"/>
                  <a:pt x="1908461" y="-4221"/>
                  <a:pt x="2044700" y="12809"/>
                </a:cubicBezTo>
                <a:cubicBezTo>
                  <a:pt x="2075688" y="23138"/>
                  <a:pt x="2096281" y="26290"/>
                  <a:pt x="2120900" y="50909"/>
                </a:cubicBezTo>
                <a:cubicBezTo>
                  <a:pt x="2205567" y="135576"/>
                  <a:pt x="2082800" y="46676"/>
                  <a:pt x="2184400" y="114409"/>
                </a:cubicBezTo>
                <a:lnTo>
                  <a:pt x="2235200" y="190609"/>
                </a:lnTo>
                <a:cubicBezTo>
                  <a:pt x="2243667" y="203309"/>
                  <a:pt x="2247900" y="220242"/>
                  <a:pt x="2260600" y="228709"/>
                </a:cubicBezTo>
                <a:lnTo>
                  <a:pt x="2298700" y="254109"/>
                </a:lnTo>
                <a:cubicBezTo>
                  <a:pt x="2315633" y="279509"/>
                  <a:pt x="2339847" y="301349"/>
                  <a:pt x="2349500" y="330309"/>
                </a:cubicBezTo>
                <a:cubicBezTo>
                  <a:pt x="2357967" y="355709"/>
                  <a:pt x="2360048" y="384232"/>
                  <a:pt x="2374900" y="406509"/>
                </a:cubicBezTo>
                <a:cubicBezTo>
                  <a:pt x="2447693" y="515698"/>
                  <a:pt x="2360420" y="377549"/>
                  <a:pt x="2413000" y="482709"/>
                </a:cubicBezTo>
                <a:cubicBezTo>
                  <a:pt x="2419826" y="496361"/>
                  <a:pt x="2432201" y="506861"/>
                  <a:pt x="2438400" y="520809"/>
                </a:cubicBezTo>
                <a:lnTo>
                  <a:pt x="2476500" y="635109"/>
                </a:lnTo>
                <a:cubicBezTo>
                  <a:pt x="2480733" y="647809"/>
                  <a:pt x="2481774" y="662070"/>
                  <a:pt x="2489200" y="673209"/>
                </a:cubicBezTo>
                <a:cubicBezTo>
                  <a:pt x="2561993" y="782398"/>
                  <a:pt x="2474720" y="644249"/>
                  <a:pt x="2527300" y="749409"/>
                </a:cubicBezTo>
                <a:cubicBezTo>
                  <a:pt x="2534126" y="763061"/>
                  <a:pt x="2546501" y="773561"/>
                  <a:pt x="2552700" y="787509"/>
                </a:cubicBezTo>
                <a:cubicBezTo>
                  <a:pt x="2563574" y="811975"/>
                  <a:pt x="2563248" y="841432"/>
                  <a:pt x="2578100" y="863709"/>
                </a:cubicBezTo>
                <a:cubicBezTo>
                  <a:pt x="2586567" y="876409"/>
                  <a:pt x="2596674" y="888157"/>
                  <a:pt x="2603500" y="901809"/>
                </a:cubicBezTo>
                <a:cubicBezTo>
                  <a:pt x="2609487" y="913783"/>
                  <a:pt x="2609699" y="928207"/>
                  <a:pt x="2616200" y="939909"/>
                </a:cubicBezTo>
                <a:cubicBezTo>
                  <a:pt x="2631025" y="966594"/>
                  <a:pt x="2650067" y="990709"/>
                  <a:pt x="2667000" y="1016109"/>
                </a:cubicBezTo>
                <a:cubicBezTo>
                  <a:pt x="2675467" y="1028809"/>
                  <a:pt x="2687573" y="1039729"/>
                  <a:pt x="2692400" y="1054209"/>
                </a:cubicBezTo>
                <a:cubicBezTo>
                  <a:pt x="2696633" y="1066909"/>
                  <a:pt x="2698599" y="1080607"/>
                  <a:pt x="2705100" y="1092309"/>
                </a:cubicBezTo>
                <a:lnTo>
                  <a:pt x="2781300" y="1206609"/>
                </a:lnTo>
                <a:lnTo>
                  <a:pt x="2908300" y="1397109"/>
                </a:lnTo>
                <a:lnTo>
                  <a:pt x="2933700" y="1435209"/>
                </a:lnTo>
                <a:cubicBezTo>
                  <a:pt x="2942167" y="1447909"/>
                  <a:pt x="2946400" y="1464842"/>
                  <a:pt x="2959100" y="1473309"/>
                </a:cubicBezTo>
                <a:lnTo>
                  <a:pt x="3035300" y="1524109"/>
                </a:lnTo>
                <a:cubicBezTo>
                  <a:pt x="3043767" y="1536809"/>
                  <a:pt x="3048781" y="1552674"/>
                  <a:pt x="3060700" y="1562209"/>
                </a:cubicBezTo>
                <a:cubicBezTo>
                  <a:pt x="3071153" y="1570572"/>
                  <a:pt x="3087098" y="1568408"/>
                  <a:pt x="3098800" y="1574909"/>
                </a:cubicBezTo>
                <a:cubicBezTo>
                  <a:pt x="3125485" y="1589734"/>
                  <a:pt x="3149600" y="1608776"/>
                  <a:pt x="3175000" y="1625709"/>
                </a:cubicBezTo>
                <a:lnTo>
                  <a:pt x="3213100" y="1651109"/>
                </a:lnTo>
                <a:cubicBezTo>
                  <a:pt x="3225800" y="1659576"/>
                  <a:pt x="3236720" y="1671682"/>
                  <a:pt x="3251200" y="1676509"/>
                </a:cubicBezTo>
                <a:cubicBezTo>
                  <a:pt x="3263900" y="1680742"/>
                  <a:pt x="3277326" y="1683222"/>
                  <a:pt x="3289300" y="1689209"/>
                </a:cubicBezTo>
                <a:cubicBezTo>
                  <a:pt x="3302952" y="1696035"/>
                  <a:pt x="3313452" y="1708410"/>
                  <a:pt x="3327400" y="1714609"/>
                </a:cubicBezTo>
                <a:cubicBezTo>
                  <a:pt x="3351866" y="1725483"/>
                  <a:pt x="3378200" y="1731542"/>
                  <a:pt x="3403600" y="1740009"/>
                </a:cubicBezTo>
                <a:lnTo>
                  <a:pt x="3441700" y="1752709"/>
                </a:lnTo>
                <a:cubicBezTo>
                  <a:pt x="3454400" y="1756942"/>
                  <a:pt x="3466413" y="1765409"/>
                  <a:pt x="3479800" y="1765409"/>
                </a:cubicBezTo>
                <a:lnTo>
                  <a:pt x="3911600" y="1765409"/>
                </a:lnTo>
              </a:path>
            </a:pathLst>
          </a:custGeom>
          <a:noFill/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B0B5D76-50A3-BEAA-C6C3-0D81BBFF7BC7}"/>
              </a:ext>
            </a:extLst>
          </p:cNvPr>
          <p:cNvGrpSpPr/>
          <p:nvPr/>
        </p:nvGrpSpPr>
        <p:grpSpPr>
          <a:xfrm>
            <a:off x="7498877" y="4881423"/>
            <a:ext cx="1253702" cy="129950"/>
            <a:chOff x="5935404" y="2087766"/>
            <a:chExt cx="1253702" cy="12995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CE9D0C1-CF47-D5FA-913F-889B91B19E8A}"/>
                </a:ext>
              </a:extLst>
            </p:cNvPr>
            <p:cNvSpPr/>
            <p:nvPr/>
          </p:nvSpPr>
          <p:spPr>
            <a:xfrm rot="16705423">
              <a:off x="5935404" y="2087766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1AB7B03-E3E5-1C98-5511-D3BA9281B9D5}"/>
                </a:ext>
              </a:extLst>
            </p:cNvPr>
            <p:cNvSpPr/>
            <p:nvPr/>
          </p:nvSpPr>
          <p:spPr>
            <a:xfrm rot="15938882">
              <a:off x="6339988" y="2091713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00B1202-7563-B383-A928-23283DDD155F}"/>
                </a:ext>
              </a:extLst>
            </p:cNvPr>
            <p:cNvSpPr/>
            <p:nvPr/>
          </p:nvSpPr>
          <p:spPr>
            <a:xfrm rot="15938882">
              <a:off x="6246342" y="2091716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D05CA51-695E-5C80-20F5-F0BA7D263449}"/>
                </a:ext>
              </a:extLst>
            </p:cNvPr>
            <p:cNvSpPr/>
            <p:nvPr/>
          </p:nvSpPr>
          <p:spPr>
            <a:xfrm rot="15938882">
              <a:off x="6501232" y="2091717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F48420D-347B-512C-83E2-06F58ADD0F73}"/>
                </a:ext>
              </a:extLst>
            </p:cNvPr>
            <p:cNvSpPr/>
            <p:nvPr/>
          </p:nvSpPr>
          <p:spPr>
            <a:xfrm rot="15938882">
              <a:off x="6922904" y="2091714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221005F-30FA-6A32-0767-857FD9DF7649}"/>
                </a:ext>
              </a:extLst>
            </p:cNvPr>
            <p:cNvSpPr/>
            <p:nvPr/>
          </p:nvSpPr>
          <p:spPr>
            <a:xfrm rot="15938882">
              <a:off x="6808216" y="2091715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384C9D4-46C2-01AB-3975-334AB464C0A3}"/>
                </a:ext>
              </a:extLst>
            </p:cNvPr>
            <p:cNvSpPr/>
            <p:nvPr/>
          </p:nvSpPr>
          <p:spPr>
            <a:xfrm rot="15938882">
              <a:off x="7063107" y="2091714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F173B3E-AA28-A861-91D7-00B48DF68CF2}"/>
              </a:ext>
            </a:extLst>
          </p:cNvPr>
          <p:cNvGrpSpPr/>
          <p:nvPr/>
        </p:nvGrpSpPr>
        <p:grpSpPr>
          <a:xfrm>
            <a:off x="4292839" y="2568627"/>
            <a:ext cx="2958512" cy="660630"/>
            <a:chOff x="4380346" y="2650660"/>
            <a:chExt cx="2688540" cy="46193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56832C7-A833-F1FB-1EF8-D2517B03E8C2}"/>
                </a:ext>
              </a:extLst>
            </p:cNvPr>
            <p:cNvGrpSpPr/>
            <p:nvPr/>
          </p:nvGrpSpPr>
          <p:grpSpPr>
            <a:xfrm>
              <a:off x="4380346" y="2712486"/>
              <a:ext cx="2688540" cy="400110"/>
              <a:chOff x="4380346" y="2712486"/>
              <a:chExt cx="2688540" cy="400110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DEF2E8D-0862-F5E6-3EAC-B3CAC7482295}"/>
                  </a:ext>
                </a:extLst>
              </p:cNvPr>
              <p:cNvSpPr txBox="1"/>
              <p:nvPr/>
            </p:nvSpPr>
            <p:spPr>
              <a:xfrm>
                <a:off x="4380346" y="2712486"/>
                <a:ext cx="26885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solidFill>
                      <a:srgbClr val="00919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Generative models</a:t>
                </a:r>
                <a:endParaRPr kumimoji="1" lang="zh-CN" altLang="en-US" sz="2000" dirty="0">
                  <a:solidFill>
                    <a:srgbClr val="00919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右箭头 38">
                <a:extLst>
                  <a:ext uri="{FF2B5EF4-FFF2-40B4-BE49-F238E27FC236}">
                    <a16:creationId xmlns:a16="http://schemas.microsoft.com/office/drawing/2014/main" id="{6CE11FFD-535E-2ABA-BF05-55831AE58A77}"/>
                  </a:ext>
                </a:extLst>
              </p:cNvPr>
              <p:cNvSpPr/>
              <p:nvPr/>
            </p:nvSpPr>
            <p:spPr>
              <a:xfrm>
                <a:off x="6502718" y="2733169"/>
                <a:ext cx="431481" cy="201238"/>
              </a:xfrm>
              <a:prstGeom prst="rightArrow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FE3928F1-1AF4-4444-1318-E0B35345D0D5}"/>
                </a:ext>
              </a:extLst>
            </p:cNvPr>
            <p:cNvSpPr/>
            <p:nvPr/>
          </p:nvSpPr>
          <p:spPr>
            <a:xfrm>
              <a:off x="4391244" y="2650660"/>
              <a:ext cx="2103732" cy="400110"/>
            </a:xfrm>
            <a:prstGeom prst="roundRect">
              <a:avLst/>
            </a:prstGeom>
            <a:noFill/>
            <a:ln w="50800">
              <a:solidFill>
                <a:srgbClr val="009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47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24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C72056-9184-B4FD-1180-5D708F08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55" y="1243012"/>
            <a:ext cx="1651000" cy="5295900"/>
          </a:xfrm>
          <a:prstGeom prst="rect">
            <a:avLst/>
          </a:prstGeom>
        </p:spPr>
      </p:pic>
      <p:sp>
        <p:nvSpPr>
          <p:cNvPr id="8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808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foundations of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A2112E-DE04-F2D3-19CB-38BD1DB3C930}"/>
              </a:ext>
            </a:extLst>
          </p:cNvPr>
          <p:cNvSpPr txBox="1"/>
          <p:nvPr/>
        </p:nvSpPr>
        <p:spPr>
          <a:xfrm>
            <a:off x="863600" y="72390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DF5429-5A83-16AC-799B-4002F262CF1C}"/>
              </a:ext>
            </a:extLst>
          </p:cNvPr>
          <p:cNvSpPr txBox="1"/>
          <p:nvPr/>
        </p:nvSpPr>
        <p:spPr>
          <a:xfrm>
            <a:off x="3125053" y="723900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First pixel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CAF088-F779-53F4-98FF-CEFD8126AB0D}"/>
              </a:ext>
            </a:extLst>
          </p:cNvPr>
          <p:cNvSpPr txBox="1"/>
          <p:nvPr/>
        </p:nvSpPr>
        <p:spPr>
          <a:xfrm>
            <a:off x="3569886" y="16891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DF84EE-0385-3373-2954-314C1061EF76}"/>
              </a:ext>
            </a:extLst>
          </p:cNvPr>
          <p:cNvSpPr txBox="1"/>
          <p:nvPr/>
        </p:nvSpPr>
        <p:spPr>
          <a:xfrm>
            <a:off x="3569885" y="291656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137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2DB7EA-802F-F19D-507E-2964E3BE01FC}"/>
              </a:ext>
            </a:extLst>
          </p:cNvPr>
          <p:cNvSpPr txBox="1"/>
          <p:nvPr/>
        </p:nvSpPr>
        <p:spPr>
          <a:xfrm>
            <a:off x="3569885" y="4144028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108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376D0BC-4ECE-C941-5C84-CDE359B8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25" y="4748251"/>
            <a:ext cx="584200" cy="749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DC3D230-C5F7-71AC-46FC-59790621875C}"/>
              </a:ext>
            </a:extLst>
          </p:cNvPr>
          <p:cNvSpPr txBox="1"/>
          <p:nvPr/>
        </p:nvSpPr>
        <p:spPr>
          <a:xfrm>
            <a:off x="3552860" y="575556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B28745C-3C77-C0F8-0991-A5473F16C1E5}"/>
              </a:ext>
            </a:extLst>
          </p:cNvPr>
          <p:cNvCxnSpPr>
            <a:cxnSpLocks/>
          </p:cNvCxnSpPr>
          <p:nvPr/>
        </p:nvCxnSpPr>
        <p:spPr>
          <a:xfrm>
            <a:off x="5270500" y="5141287"/>
            <a:ext cx="53235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4A98ED5-C73C-A848-28F3-1DA948D85B51}"/>
              </a:ext>
            </a:extLst>
          </p:cNvPr>
          <p:cNvGrpSpPr/>
          <p:nvPr/>
        </p:nvGrpSpPr>
        <p:grpSpPr>
          <a:xfrm>
            <a:off x="8452775" y="4887524"/>
            <a:ext cx="879119" cy="129950"/>
            <a:chOff x="5935404" y="2087766"/>
            <a:chExt cx="879119" cy="1299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58F0910-3D66-C77E-C345-3BB10C869793}"/>
                </a:ext>
              </a:extLst>
            </p:cNvPr>
            <p:cNvSpPr/>
            <p:nvPr/>
          </p:nvSpPr>
          <p:spPr>
            <a:xfrm rot="16705423">
              <a:off x="5935404" y="2087766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BE19D55-A673-C406-3218-1AC630518778}"/>
                </a:ext>
              </a:extLst>
            </p:cNvPr>
            <p:cNvSpPr/>
            <p:nvPr/>
          </p:nvSpPr>
          <p:spPr>
            <a:xfrm rot="15938882">
              <a:off x="6126648" y="2091717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69A618-7038-BE3E-4AD2-FFB3BE5AC7C8}"/>
                </a:ext>
              </a:extLst>
            </p:cNvPr>
            <p:cNvSpPr/>
            <p:nvPr/>
          </p:nvSpPr>
          <p:spPr>
            <a:xfrm rot="15938882">
              <a:off x="6246342" y="2091716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57E1AC5-AEC2-3751-817A-EBC0656FF8D8}"/>
                </a:ext>
              </a:extLst>
            </p:cNvPr>
            <p:cNvSpPr/>
            <p:nvPr/>
          </p:nvSpPr>
          <p:spPr>
            <a:xfrm rot="15938882">
              <a:off x="6501232" y="2091717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FC463C2-C45B-0193-CB0B-E339C1FA7797}"/>
                </a:ext>
              </a:extLst>
            </p:cNvPr>
            <p:cNvSpPr/>
            <p:nvPr/>
          </p:nvSpPr>
          <p:spPr>
            <a:xfrm rot="15938882">
              <a:off x="6688524" y="2091715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DBEE5EE-AA55-51E2-6A23-1BAE93EA9567}"/>
                  </a:ext>
                </a:extLst>
              </p:cNvPr>
              <p:cNvSpPr txBox="1"/>
              <p:nvPr/>
            </p:nvSpPr>
            <p:spPr>
              <a:xfrm>
                <a:off x="6276000" y="1412101"/>
                <a:ext cx="2904898" cy="406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rgbClr val="0091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solidFill>
                            <a:srgbClr val="009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941100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DBEE5EE-AA55-51E2-6A23-1BAE93EA9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00" y="1412101"/>
                <a:ext cx="2904898" cy="406522"/>
              </a:xfrm>
              <a:prstGeom prst="rect">
                <a:avLst/>
              </a:prstGeom>
              <a:blipFill>
                <a:blip r:embed="rId4"/>
                <a:stretch>
                  <a:fillRect l="-1747" r="-3057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5FB2AFF4-5B4E-67C9-37A9-791DFE7F88EE}"/>
              </a:ext>
            </a:extLst>
          </p:cNvPr>
          <p:cNvSpPr txBox="1"/>
          <p:nvPr/>
        </p:nvSpPr>
        <p:spPr>
          <a:xfrm>
            <a:off x="6151794" y="72208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 family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173B3E-AA28-A861-91D7-00B48DF68CF2}"/>
              </a:ext>
            </a:extLst>
          </p:cNvPr>
          <p:cNvGrpSpPr/>
          <p:nvPr/>
        </p:nvGrpSpPr>
        <p:grpSpPr>
          <a:xfrm>
            <a:off x="7149564" y="2286545"/>
            <a:ext cx="2335896" cy="406522"/>
            <a:chOff x="4391244" y="2650660"/>
            <a:chExt cx="2335896" cy="406522"/>
          </a:xfrm>
        </p:grpSpPr>
        <p:sp>
          <p:nvSpPr>
            <p:cNvPr id="16" name="文本框 35">
              <a:extLst>
                <a:ext uri="{FF2B5EF4-FFF2-40B4-BE49-F238E27FC236}">
                  <a16:creationId xmlns:a16="http://schemas.microsoft.com/office/drawing/2014/main" id="{8DEF2E8D-0862-F5E6-3EAC-B3CAC7482295}"/>
                </a:ext>
              </a:extLst>
            </p:cNvPr>
            <p:cNvSpPr txBox="1"/>
            <p:nvPr/>
          </p:nvSpPr>
          <p:spPr>
            <a:xfrm>
              <a:off x="4391244" y="2650660"/>
              <a:ext cx="2335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2000" dirty="0">
                  <a:solidFill>
                    <a:srgbClr val="0091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Generative models</a:t>
              </a:r>
              <a:endParaRPr kumimoji="1" lang="zh-CN" altLang="en-US" sz="2000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FE3928F1-1AF4-4444-1318-E0B35345D0D5}"/>
                </a:ext>
              </a:extLst>
            </p:cNvPr>
            <p:cNvSpPr/>
            <p:nvPr/>
          </p:nvSpPr>
          <p:spPr>
            <a:xfrm>
              <a:off x="4391244" y="2650660"/>
              <a:ext cx="2335896" cy="406522"/>
            </a:xfrm>
            <a:prstGeom prst="roundRect">
              <a:avLst/>
            </a:prstGeom>
            <a:noFill/>
            <a:ln w="50800">
              <a:solidFill>
                <a:srgbClr val="009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BB67A98-37A8-CE42-B344-94BD6FF90DB3}"/>
              </a:ext>
            </a:extLst>
          </p:cNvPr>
          <p:cNvGrpSpPr/>
          <p:nvPr/>
        </p:nvGrpSpPr>
        <p:grpSpPr>
          <a:xfrm>
            <a:off x="6534570" y="4866901"/>
            <a:ext cx="1253702" cy="129950"/>
            <a:chOff x="5935404" y="2087766"/>
            <a:chExt cx="1253702" cy="12995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92C69DB-5562-850B-9FD9-84C72D6FC2EC}"/>
                </a:ext>
              </a:extLst>
            </p:cNvPr>
            <p:cNvSpPr/>
            <p:nvPr/>
          </p:nvSpPr>
          <p:spPr>
            <a:xfrm rot="16705423">
              <a:off x="5935404" y="2087766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D18ABE1-178C-D7E8-FCFA-54AA8F9ADD7B}"/>
                </a:ext>
              </a:extLst>
            </p:cNvPr>
            <p:cNvSpPr/>
            <p:nvPr/>
          </p:nvSpPr>
          <p:spPr>
            <a:xfrm rot="15938882">
              <a:off x="6126648" y="2091717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73B4E51-828B-58E7-A8A0-51494A496DBE}"/>
                </a:ext>
              </a:extLst>
            </p:cNvPr>
            <p:cNvSpPr/>
            <p:nvPr/>
          </p:nvSpPr>
          <p:spPr>
            <a:xfrm rot="15938882">
              <a:off x="6246342" y="2091716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70D2AC8-9B45-8C55-DCBA-DE4C3E8AFF70}"/>
                </a:ext>
              </a:extLst>
            </p:cNvPr>
            <p:cNvSpPr/>
            <p:nvPr/>
          </p:nvSpPr>
          <p:spPr>
            <a:xfrm rot="15938882">
              <a:off x="6501232" y="2091717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27DD47C-828D-8C6F-6692-A3B7B82120EF}"/>
                </a:ext>
              </a:extLst>
            </p:cNvPr>
            <p:cNvSpPr/>
            <p:nvPr/>
          </p:nvSpPr>
          <p:spPr>
            <a:xfrm rot="15938882">
              <a:off x="6688524" y="2091715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A9E4624-841F-5CDD-46E5-70525A55F122}"/>
                </a:ext>
              </a:extLst>
            </p:cNvPr>
            <p:cNvSpPr/>
            <p:nvPr/>
          </p:nvSpPr>
          <p:spPr>
            <a:xfrm rot="15938882">
              <a:off x="6808216" y="2091715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618A87B-4559-D8DF-88DA-EDFE42D99336}"/>
                </a:ext>
              </a:extLst>
            </p:cNvPr>
            <p:cNvSpPr/>
            <p:nvPr/>
          </p:nvSpPr>
          <p:spPr>
            <a:xfrm rot="15938882">
              <a:off x="7063107" y="2091714"/>
              <a:ext cx="125999" cy="125999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A9C41AB-42F2-A474-F5E3-7853C7FA1971}"/>
              </a:ext>
            </a:extLst>
          </p:cNvPr>
          <p:cNvGrpSpPr/>
          <p:nvPr/>
        </p:nvGrpSpPr>
        <p:grpSpPr>
          <a:xfrm>
            <a:off x="6456972" y="4873500"/>
            <a:ext cx="1253702" cy="129950"/>
            <a:chOff x="5935404" y="2087766"/>
            <a:chExt cx="1253702" cy="12995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CDDF537-09DC-37BB-E300-DD18ADFDA1F8}"/>
                </a:ext>
              </a:extLst>
            </p:cNvPr>
            <p:cNvSpPr/>
            <p:nvPr/>
          </p:nvSpPr>
          <p:spPr>
            <a:xfrm rot="16705423">
              <a:off x="5935404" y="2087766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C06957E-3C19-1A1E-5899-105FDC24B39B}"/>
                </a:ext>
              </a:extLst>
            </p:cNvPr>
            <p:cNvSpPr/>
            <p:nvPr/>
          </p:nvSpPr>
          <p:spPr>
            <a:xfrm rot="15938882">
              <a:off x="6339988" y="2091713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E131D46-1534-C304-C9C5-F8B8CC9AD705}"/>
                </a:ext>
              </a:extLst>
            </p:cNvPr>
            <p:cNvSpPr/>
            <p:nvPr/>
          </p:nvSpPr>
          <p:spPr>
            <a:xfrm rot="15938882">
              <a:off x="6246342" y="2091716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EA70510-E1C5-9681-D3BE-FD16F844ED6B}"/>
                </a:ext>
              </a:extLst>
            </p:cNvPr>
            <p:cNvSpPr/>
            <p:nvPr/>
          </p:nvSpPr>
          <p:spPr>
            <a:xfrm rot="15938882">
              <a:off x="6501232" y="2091717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20852F7-FF96-922E-4694-EC8A278C83D7}"/>
                </a:ext>
              </a:extLst>
            </p:cNvPr>
            <p:cNvSpPr/>
            <p:nvPr/>
          </p:nvSpPr>
          <p:spPr>
            <a:xfrm rot="15938882">
              <a:off x="6922904" y="2091714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02BF2D2-7A7A-0BCE-97AF-92B1632290FB}"/>
                </a:ext>
              </a:extLst>
            </p:cNvPr>
            <p:cNvSpPr/>
            <p:nvPr/>
          </p:nvSpPr>
          <p:spPr>
            <a:xfrm rot="15938882">
              <a:off x="6808216" y="2091715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1C2F89D-F2A5-4D3E-5D8B-3A29F31CF854}"/>
                </a:ext>
              </a:extLst>
            </p:cNvPr>
            <p:cNvSpPr/>
            <p:nvPr/>
          </p:nvSpPr>
          <p:spPr>
            <a:xfrm rot="15938882">
              <a:off x="7063107" y="2091714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A891676-532F-DDC8-97CC-88F667320F8B}"/>
              </a:ext>
            </a:extLst>
          </p:cNvPr>
          <p:cNvGrpSpPr/>
          <p:nvPr/>
        </p:nvGrpSpPr>
        <p:grpSpPr>
          <a:xfrm>
            <a:off x="8515774" y="4898174"/>
            <a:ext cx="879119" cy="129950"/>
            <a:chOff x="5935404" y="2087766"/>
            <a:chExt cx="879119" cy="129950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0D3FC84-6585-E0ED-C9F5-2158CDD56F04}"/>
                </a:ext>
              </a:extLst>
            </p:cNvPr>
            <p:cNvSpPr/>
            <p:nvPr/>
          </p:nvSpPr>
          <p:spPr>
            <a:xfrm rot="16705423">
              <a:off x="5935404" y="2087766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DDD1503-48F8-8C06-0F0E-7FF453EA209B}"/>
                </a:ext>
              </a:extLst>
            </p:cNvPr>
            <p:cNvSpPr/>
            <p:nvPr/>
          </p:nvSpPr>
          <p:spPr>
            <a:xfrm rot="15938882">
              <a:off x="6339988" y="2091714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2B4EC4A-1DF3-C1A7-7105-05C542D252E4}"/>
                </a:ext>
              </a:extLst>
            </p:cNvPr>
            <p:cNvSpPr/>
            <p:nvPr/>
          </p:nvSpPr>
          <p:spPr>
            <a:xfrm rot="15938882">
              <a:off x="6246342" y="2091716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FBDC534-F932-B412-97BA-A575247A6C8B}"/>
                </a:ext>
              </a:extLst>
            </p:cNvPr>
            <p:cNvSpPr/>
            <p:nvPr/>
          </p:nvSpPr>
          <p:spPr>
            <a:xfrm rot="15938882">
              <a:off x="6501232" y="2091717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16ECD0D1-4FAA-F989-A8DB-0DBA551D9AA8}"/>
                </a:ext>
              </a:extLst>
            </p:cNvPr>
            <p:cNvSpPr/>
            <p:nvPr/>
          </p:nvSpPr>
          <p:spPr>
            <a:xfrm rot="15938882">
              <a:off x="6688524" y="2091715"/>
              <a:ext cx="125999" cy="125999"/>
            </a:xfrm>
            <a:prstGeom prst="ellips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59" name="任意形状 58">
            <a:extLst>
              <a:ext uri="{FF2B5EF4-FFF2-40B4-BE49-F238E27FC236}">
                <a16:creationId xmlns:a16="http://schemas.microsoft.com/office/drawing/2014/main" id="{CBBA996E-9ABC-B804-E19A-869068E128D3}"/>
              </a:ext>
            </a:extLst>
          </p:cNvPr>
          <p:cNvSpPr/>
          <p:nvPr/>
        </p:nvSpPr>
        <p:spPr>
          <a:xfrm>
            <a:off x="5295900" y="3098800"/>
            <a:ext cx="5041900" cy="1905000"/>
          </a:xfrm>
          <a:custGeom>
            <a:avLst/>
            <a:gdLst>
              <a:gd name="connsiteX0" fmla="*/ 0 w 5041900"/>
              <a:gd name="connsiteY0" fmla="*/ 1892300 h 1905000"/>
              <a:gd name="connsiteX1" fmla="*/ 88900 w 5041900"/>
              <a:gd name="connsiteY1" fmla="*/ 1905000 h 1905000"/>
              <a:gd name="connsiteX2" fmla="*/ 419100 w 5041900"/>
              <a:gd name="connsiteY2" fmla="*/ 1879600 h 1905000"/>
              <a:gd name="connsiteX3" fmla="*/ 584200 w 5041900"/>
              <a:gd name="connsiteY3" fmla="*/ 1866900 h 1905000"/>
              <a:gd name="connsiteX4" fmla="*/ 660400 w 5041900"/>
              <a:gd name="connsiteY4" fmla="*/ 1854200 h 1905000"/>
              <a:gd name="connsiteX5" fmla="*/ 863600 w 5041900"/>
              <a:gd name="connsiteY5" fmla="*/ 1828800 h 1905000"/>
              <a:gd name="connsiteX6" fmla="*/ 939800 w 5041900"/>
              <a:gd name="connsiteY6" fmla="*/ 1803400 h 1905000"/>
              <a:gd name="connsiteX7" fmla="*/ 1003300 w 5041900"/>
              <a:gd name="connsiteY7" fmla="*/ 1739900 h 1905000"/>
              <a:gd name="connsiteX8" fmla="*/ 1092200 w 5041900"/>
              <a:gd name="connsiteY8" fmla="*/ 1638300 h 1905000"/>
              <a:gd name="connsiteX9" fmla="*/ 1143000 w 5041900"/>
              <a:gd name="connsiteY9" fmla="*/ 1524000 h 1905000"/>
              <a:gd name="connsiteX10" fmla="*/ 1155700 w 5041900"/>
              <a:gd name="connsiteY10" fmla="*/ 1485900 h 1905000"/>
              <a:gd name="connsiteX11" fmla="*/ 1206500 w 5041900"/>
              <a:gd name="connsiteY11" fmla="*/ 1409700 h 1905000"/>
              <a:gd name="connsiteX12" fmla="*/ 1231900 w 5041900"/>
              <a:gd name="connsiteY12" fmla="*/ 1371600 h 1905000"/>
              <a:gd name="connsiteX13" fmla="*/ 1270000 w 5041900"/>
              <a:gd name="connsiteY13" fmla="*/ 1295400 h 1905000"/>
              <a:gd name="connsiteX14" fmla="*/ 1346200 w 5041900"/>
              <a:gd name="connsiteY14" fmla="*/ 1143000 h 1905000"/>
              <a:gd name="connsiteX15" fmla="*/ 1371600 w 5041900"/>
              <a:gd name="connsiteY15" fmla="*/ 1104900 h 1905000"/>
              <a:gd name="connsiteX16" fmla="*/ 1397000 w 5041900"/>
              <a:gd name="connsiteY16" fmla="*/ 1066800 h 1905000"/>
              <a:gd name="connsiteX17" fmla="*/ 1473200 w 5041900"/>
              <a:gd name="connsiteY17" fmla="*/ 1028700 h 1905000"/>
              <a:gd name="connsiteX18" fmla="*/ 1511300 w 5041900"/>
              <a:gd name="connsiteY18" fmla="*/ 1003300 h 1905000"/>
              <a:gd name="connsiteX19" fmla="*/ 1549400 w 5041900"/>
              <a:gd name="connsiteY19" fmla="*/ 990600 h 1905000"/>
              <a:gd name="connsiteX20" fmla="*/ 1625600 w 5041900"/>
              <a:gd name="connsiteY20" fmla="*/ 952500 h 1905000"/>
              <a:gd name="connsiteX21" fmla="*/ 1968500 w 5041900"/>
              <a:gd name="connsiteY21" fmla="*/ 965200 h 1905000"/>
              <a:gd name="connsiteX22" fmla="*/ 2044700 w 5041900"/>
              <a:gd name="connsiteY22" fmla="*/ 990600 h 1905000"/>
              <a:gd name="connsiteX23" fmla="*/ 2082800 w 5041900"/>
              <a:gd name="connsiteY23" fmla="*/ 1003300 h 1905000"/>
              <a:gd name="connsiteX24" fmla="*/ 2120900 w 5041900"/>
              <a:gd name="connsiteY24" fmla="*/ 1016000 h 1905000"/>
              <a:gd name="connsiteX25" fmla="*/ 2197100 w 5041900"/>
              <a:gd name="connsiteY25" fmla="*/ 1066800 h 1905000"/>
              <a:gd name="connsiteX26" fmla="*/ 2222500 w 5041900"/>
              <a:gd name="connsiteY26" fmla="*/ 1104900 h 1905000"/>
              <a:gd name="connsiteX27" fmla="*/ 2260600 w 5041900"/>
              <a:gd name="connsiteY27" fmla="*/ 1130300 h 1905000"/>
              <a:gd name="connsiteX28" fmla="*/ 2311400 w 5041900"/>
              <a:gd name="connsiteY28" fmla="*/ 1193800 h 1905000"/>
              <a:gd name="connsiteX29" fmla="*/ 2349500 w 5041900"/>
              <a:gd name="connsiteY29" fmla="*/ 1270000 h 1905000"/>
              <a:gd name="connsiteX30" fmla="*/ 2362200 w 5041900"/>
              <a:gd name="connsiteY30" fmla="*/ 1308100 h 1905000"/>
              <a:gd name="connsiteX31" fmla="*/ 2387600 w 5041900"/>
              <a:gd name="connsiteY31" fmla="*/ 1346200 h 1905000"/>
              <a:gd name="connsiteX32" fmla="*/ 2400300 w 5041900"/>
              <a:gd name="connsiteY32" fmla="*/ 1384300 h 1905000"/>
              <a:gd name="connsiteX33" fmla="*/ 2425700 w 5041900"/>
              <a:gd name="connsiteY33" fmla="*/ 1422400 h 1905000"/>
              <a:gd name="connsiteX34" fmla="*/ 2438400 w 5041900"/>
              <a:gd name="connsiteY34" fmla="*/ 1460500 h 1905000"/>
              <a:gd name="connsiteX35" fmla="*/ 2489200 w 5041900"/>
              <a:gd name="connsiteY35" fmla="*/ 1536700 h 1905000"/>
              <a:gd name="connsiteX36" fmla="*/ 2514600 w 5041900"/>
              <a:gd name="connsiteY36" fmla="*/ 1574800 h 1905000"/>
              <a:gd name="connsiteX37" fmla="*/ 2565400 w 5041900"/>
              <a:gd name="connsiteY37" fmla="*/ 1651000 h 1905000"/>
              <a:gd name="connsiteX38" fmla="*/ 2590800 w 5041900"/>
              <a:gd name="connsiteY38" fmla="*/ 1689100 h 1905000"/>
              <a:gd name="connsiteX39" fmla="*/ 2628900 w 5041900"/>
              <a:gd name="connsiteY39" fmla="*/ 1714500 h 1905000"/>
              <a:gd name="connsiteX40" fmla="*/ 2692400 w 5041900"/>
              <a:gd name="connsiteY40" fmla="*/ 1778000 h 1905000"/>
              <a:gd name="connsiteX41" fmla="*/ 2717800 w 5041900"/>
              <a:gd name="connsiteY41" fmla="*/ 1816100 h 1905000"/>
              <a:gd name="connsiteX42" fmla="*/ 2794000 w 5041900"/>
              <a:gd name="connsiteY42" fmla="*/ 1841500 h 1905000"/>
              <a:gd name="connsiteX43" fmla="*/ 2908300 w 5041900"/>
              <a:gd name="connsiteY43" fmla="*/ 1816100 h 1905000"/>
              <a:gd name="connsiteX44" fmla="*/ 2984500 w 5041900"/>
              <a:gd name="connsiteY44" fmla="*/ 1790700 h 1905000"/>
              <a:gd name="connsiteX45" fmla="*/ 3022600 w 5041900"/>
              <a:gd name="connsiteY45" fmla="*/ 1714500 h 1905000"/>
              <a:gd name="connsiteX46" fmla="*/ 3060700 w 5041900"/>
              <a:gd name="connsiteY46" fmla="*/ 1689100 h 1905000"/>
              <a:gd name="connsiteX47" fmla="*/ 3086100 w 5041900"/>
              <a:gd name="connsiteY47" fmla="*/ 1612900 h 1905000"/>
              <a:gd name="connsiteX48" fmla="*/ 3136900 w 5041900"/>
              <a:gd name="connsiteY48" fmla="*/ 1498600 h 1905000"/>
              <a:gd name="connsiteX49" fmla="*/ 3175000 w 5041900"/>
              <a:gd name="connsiteY49" fmla="*/ 1320800 h 1905000"/>
              <a:gd name="connsiteX50" fmla="*/ 3187700 w 5041900"/>
              <a:gd name="connsiteY50" fmla="*/ 1257300 h 1905000"/>
              <a:gd name="connsiteX51" fmla="*/ 3213100 w 5041900"/>
              <a:gd name="connsiteY51" fmla="*/ 1066800 h 1905000"/>
              <a:gd name="connsiteX52" fmla="*/ 3225800 w 5041900"/>
              <a:gd name="connsiteY52" fmla="*/ 1028700 h 1905000"/>
              <a:gd name="connsiteX53" fmla="*/ 3238500 w 5041900"/>
              <a:gd name="connsiteY53" fmla="*/ 977900 h 1905000"/>
              <a:gd name="connsiteX54" fmla="*/ 3251200 w 5041900"/>
              <a:gd name="connsiteY54" fmla="*/ 914400 h 1905000"/>
              <a:gd name="connsiteX55" fmla="*/ 3276600 w 5041900"/>
              <a:gd name="connsiteY55" fmla="*/ 838200 h 1905000"/>
              <a:gd name="connsiteX56" fmla="*/ 3289300 w 5041900"/>
              <a:gd name="connsiteY56" fmla="*/ 762000 h 1905000"/>
              <a:gd name="connsiteX57" fmla="*/ 3314700 w 5041900"/>
              <a:gd name="connsiteY57" fmla="*/ 584200 h 1905000"/>
              <a:gd name="connsiteX58" fmla="*/ 3340100 w 5041900"/>
              <a:gd name="connsiteY58" fmla="*/ 482600 h 1905000"/>
              <a:gd name="connsiteX59" fmla="*/ 3352800 w 5041900"/>
              <a:gd name="connsiteY59" fmla="*/ 444500 h 1905000"/>
              <a:gd name="connsiteX60" fmla="*/ 3365500 w 5041900"/>
              <a:gd name="connsiteY60" fmla="*/ 393700 h 1905000"/>
              <a:gd name="connsiteX61" fmla="*/ 3403600 w 5041900"/>
              <a:gd name="connsiteY61" fmla="*/ 279400 h 1905000"/>
              <a:gd name="connsiteX62" fmla="*/ 3416300 w 5041900"/>
              <a:gd name="connsiteY62" fmla="*/ 241300 h 1905000"/>
              <a:gd name="connsiteX63" fmla="*/ 3429000 w 5041900"/>
              <a:gd name="connsiteY63" fmla="*/ 203200 h 1905000"/>
              <a:gd name="connsiteX64" fmla="*/ 3467100 w 5041900"/>
              <a:gd name="connsiteY64" fmla="*/ 127000 h 1905000"/>
              <a:gd name="connsiteX65" fmla="*/ 3492500 w 5041900"/>
              <a:gd name="connsiteY65" fmla="*/ 88900 h 1905000"/>
              <a:gd name="connsiteX66" fmla="*/ 3530600 w 5041900"/>
              <a:gd name="connsiteY66" fmla="*/ 12700 h 1905000"/>
              <a:gd name="connsiteX67" fmla="*/ 3568700 w 5041900"/>
              <a:gd name="connsiteY67" fmla="*/ 0 h 1905000"/>
              <a:gd name="connsiteX68" fmla="*/ 3683000 w 5041900"/>
              <a:gd name="connsiteY68" fmla="*/ 50800 h 1905000"/>
              <a:gd name="connsiteX69" fmla="*/ 3721100 w 5041900"/>
              <a:gd name="connsiteY69" fmla="*/ 127000 h 1905000"/>
              <a:gd name="connsiteX70" fmla="*/ 3746500 w 5041900"/>
              <a:gd name="connsiteY70" fmla="*/ 203200 h 1905000"/>
              <a:gd name="connsiteX71" fmla="*/ 3771900 w 5041900"/>
              <a:gd name="connsiteY71" fmla="*/ 241300 h 1905000"/>
              <a:gd name="connsiteX72" fmla="*/ 3797300 w 5041900"/>
              <a:gd name="connsiteY72" fmla="*/ 317500 h 1905000"/>
              <a:gd name="connsiteX73" fmla="*/ 3822700 w 5041900"/>
              <a:gd name="connsiteY73" fmla="*/ 355600 h 1905000"/>
              <a:gd name="connsiteX74" fmla="*/ 3848100 w 5041900"/>
              <a:gd name="connsiteY74" fmla="*/ 431800 h 1905000"/>
              <a:gd name="connsiteX75" fmla="*/ 3873500 w 5041900"/>
              <a:gd name="connsiteY75" fmla="*/ 508000 h 1905000"/>
              <a:gd name="connsiteX76" fmla="*/ 3886200 w 5041900"/>
              <a:gd name="connsiteY76" fmla="*/ 546100 h 1905000"/>
              <a:gd name="connsiteX77" fmla="*/ 3898900 w 5041900"/>
              <a:gd name="connsiteY77" fmla="*/ 584200 h 1905000"/>
              <a:gd name="connsiteX78" fmla="*/ 3949700 w 5041900"/>
              <a:gd name="connsiteY78" fmla="*/ 698500 h 1905000"/>
              <a:gd name="connsiteX79" fmla="*/ 3962400 w 5041900"/>
              <a:gd name="connsiteY79" fmla="*/ 736600 h 1905000"/>
              <a:gd name="connsiteX80" fmla="*/ 3987800 w 5041900"/>
              <a:gd name="connsiteY80" fmla="*/ 774700 h 1905000"/>
              <a:gd name="connsiteX81" fmla="*/ 4025900 w 5041900"/>
              <a:gd name="connsiteY81" fmla="*/ 901700 h 1905000"/>
              <a:gd name="connsiteX82" fmla="*/ 4038600 w 5041900"/>
              <a:gd name="connsiteY82" fmla="*/ 939800 h 1905000"/>
              <a:gd name="connsiteX83" fmla="*/ 4064000 w 5041900"/>
              <a:gd name="connsiteY83" fmla="*/ 1041400 h 1905000"/>
              <a:gd name="connsiteX84" fmla="*/ 4089400 w 5041900"/>
              <a:gd name="connsiteY84" fmla="*/ 1117600 h 1905000"/>
              <a:gd name="connsiteX85" fmla="*/ 4102100 w 5041900"/>
              <a:gd name="connsiteY85" fmla="*/ 1168400 h 1905000"/>
              <a:gd name="connsiteX86" fmla="*/ 4140200 w 5041900"/>
              <a:gd name="connsiteY86" fmla="*/ 1282700 h 1905000"/>
              <a:gd name="connsiteX87" fmla="*/ 4152900 w 5041900"/>
              <a:gd name="connsiteY87" fmla="*/ 1320800 h 1905000"/>
              <a:gd name="connsiteX88" fmla="*/ 4165600 w 5041900"/>
              <a:gd name="connsiteY88" fmla="*/ 1358900 h 1905000"/>
              <a:gd name="connsiteX89" fmla="*/ 4191000 w 5041900"/>
              <a:gd name="connsiteY89" fmla="*/ 1397000 h 1905000"/>
              <a:gd name="connsiteX90" fmla="*/ 4216400 w 5041900"/>
              <a:gd name="connsiteY90" fmla="*/ 1473200 h 1905000"/>
              <a:gd name="connsiteX91" fmla="*/ 4241800 w 5041900"/>
              <a:gd name="connsiteY91" fmla="*/ 1511300 h 1905000"/>
              <a:gd name="connsiteX92" fmla="*/ 4254500 w 5041900"/>
              <a:gd name="connsiteY92" fmla="*/ 1549400 h 1905000"/>
              <a:gd name="connsiteX93" fmla="*/ 4279900 w 5041900"/>
              <a:gd name="connsiteY93" fmla="*/ 1587500 h 1905000"/>
              <a:gd name="connsiteX94" fmla="*/ 4318000 w 5041900"/>
              <a:gd name="connsiteY94" fmla="*/ 1663700 h 1905000"/>
              <a:gd name="connsiteX95" fmla="*/ 4356100 w 5041900"/>
              <a:gd name="connsiteY95" fmla="*/ 1689100 h 1905000"/>
              <a:gd name="connsiteX96" fmla="*/ 4368800 w 5041900"/>
              <a:gd name="connsiteY96" fmla="*/ 1727200 h 1905000"/>
              <a:gd name="connsiteX97" fmla="*/ 4406900 w 5041900"/>
              <a:gd name="connsiteY97" fmla="*/ 1765300 h 1905000"/>
              <a:gd name="connsiteX98" fmla="*/ 4483100 w 5041900"/>
              <a:gd name="connsiteY98" fmla="*/ 1816100 h 1905000"/>
              <a:gd name="connsiteX99" fmla="*/ 4572000 w 5041900"/>
              <a:gd name="connsiteY99" fmla="*/ 1841500 h 1905000"/>
              <a:gd name="connsiteX100" fmla="*/ 4686300 w 5041900"/>
              <a:gd name="connsiteY100" fmla="*/ 1854200 h 1905000"/>
              <a:gd name="connsiteX101" fmla="*/ 4775200 w 5041900"/>
              <a:gd name="connsiteY101" fmla="*/ 1854200 h 1905000"/>
              <a:gd name="connsiteX102" fmla="*/ 4876800 w 5041900"/>
              <a:gd name="connsiteY102" fmla="*/ 1866900 h 1905000"/>
              <a:gd name="connsiteX103" fmla="*/ 4953000 w 5041900"/>
              <a:gd name="connsiteY103" fmla="*/ 1879600 h 1905000"/>
              <a:gd name="connsiteX104" fmla="*/ 5041900 w 5041900"/>
              <a:gd name="connsiteY104" fmla="*/ 18923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041900" h="1905000">
                <a:moveTo>
                  <a:pt x="0" y="1892300"/>
                </a:moveTo>
                <a:cubicBezTo>
                  <a:pt x="29633" y="1896533"/>
                  <a:pt x="58966" y="1905000"/>
                  <a:pt x="88900" y="1905000"/>
                </a:cubicBezTo>
                <a:cubicBezTo>
                  <a:pt x="411824" y="1905000"/>
                  <a:pt x="231239" y="1898386"/>
                  <a:pt x="419100" y="1879600"/>
                </a:cubicBezTo>
                <a:cubicBezTo>
                  <a:pt x="474022" y="1874108"/>
                  <a:pt x="529167" y="1871133"/>
                  <a:pt x="584200" y="1866900"/>
                </a:cubicBezTo>
                <a:cubicBezTo>
                  <a:pt x="609600" y="1862667"/>
                  <a:pt x="634886" y="1857679"/>
                  <a:pt x="660400" y="1854200"/>
                </a:cubicBezTo>
                <a:cubicBezTo>
                  <a:pt x="728035" y="1844977"/>
                  <a:pt x="863600" y="1828800"/>
                  <a:pt x="863600" y="1828800"/>
                </a:cubicBezTo>
                <a:cubicBezTo>
                  <a:pt x="889000" y="1820333"/>
                  <a:pt x="924948" y="1825677"/>
                  <a:pt x="939800" y="1803400"/>
                </a:cubicBezTo>
                <a:cubicBezTo>
                  <a:pt x="973667" y="1752600"/>
                  <a:pt x="952500" y="1773767"/>
                  <a:pt x="1003300" y="1739900"/>
                </a:cubicBezTo>
                <a:cubicBezTo>
                  <a:pt x="1062567" y="1651000"/>
                  <a:pt x="1028700" y="1680633"/>
                  <a:pt x="1092200" y="1638300"/>
                </a:cubicBezTo>
                <a:cubicBezTo>
                  <a:pt x="1157730" y="1441711"/>
                  <a:pt x="1082623" y="1644755"/>
                  <a:pt x="1143000" y="1524000"/>
                </a:cubicBezTo>
                <a:cubicBezTo>
                  <a:pt x="1148987" y="1512026"/>
                  <a:pt x="1149199" y="1497602"/>
                  <a:pt x="1155700" y="1485900"/>
                </a:cubicBezTo>
                <a:cubicBezTo>
                  <a:pt x="1170525" y="1459215"/>
                  <a:pt x="1189567" y="1435100"/>
                  <a:pt x="1206500" y="1409700"/>
                </a:cubicBezTo>
                <a:cubicBezTo>
                  <a:pt x="1214967" y="1397000"/>
                  <a:pt x="1227073" y="1386080"/>
                  <a:pt x="1231900" y="1371600"/>
                </a:cubicBezTo>
                <a:cubicBezTo>
                  <a:pt x="1278217" y="1232649"/>
                  <a:pt x="1204348" y="1443116"/>
                  <a:pt x="1270000" y="1295400"/>
                </a:cubicBezTo>
                <a:cubicBezTo>
                  <a:pt x="1340107" y="1137659"/>
                  <a:pt x="1240581" y="1301428"/>
                  <a:pt x="1346200" y="1143000"/>
                </a:cubicBezTo>
                <a:lnTo>
                  <a:pt x="1371600" y="1104900"/>
                </a:lnTo>
                <a:cubicBezTo>
                  <a:pt x="1380067" y="1092200"/>
                  <a:pt x="1384300" y="1075267"/>
                  <a:pt x="1397000" y="1066800"/>
                </a:cubicBezTo>
                <a:cubicBezTo>
                  <a:pt x="1506189" y="994007"/>
                  <a:pt x="1368040" y="1081280"/>
                  <a:pt x="1473200" y="1028700"/>
                </a:cubicBezTo>
                <a:cubicBezTo>
                  <a:pt x="1486852" y="1021874"/>
                  <a:pt x="1497648" y="1010126"/>
                  <a:pt x="1511300" y="1003300"/>
                </a:cubicBezTo>
                <a:cubicBezTo>
                  <a:pt x="1523274" y="997313"/>
                  <a:pt x="1537426" y="996587"/>
                  <a:pt x="1549400" y="990600"/>
                </a:cubicBezTo>
                <a:cubicBezTo>
                  <a:pt x="1647877" y="941361"/>
                  <a:pt x="1529835" y="984422"/>
                  <a:pt x="1625600" y="952500"/>
                </a:cubicBezTo>
                <a:cubicBezTo>
                  <a:pt x="1739900" y="956733"/>
                  <a:pt x="1854591" y="954845"/>
                  <a:pt x="1968500" y="965200"/>
                </a:cubicBezTo>
                <a:cubicBezTo>
                  <a:pt x="1995164" y="967624"/>
                  <a:pt x="2019300" y="982133"/>
                  <a:pt x="2044700" y="990600"/>
                </a:cubicBezTo>
                <a:lnTo>
                  <a:pt x="2082800" y="1003300"/>
                </a:lnTo>
                <a:cubicBezTo>
                  <a:pt x="2095500" y="1007533"/>
                  <a:pt x="2109761" y="1008574"/>
                  <a:pt x="2120900" y="1016000"/>
                </a:cubicBezTo>
                <a:lnTo>
                  <a:pt x="2197100" y="1066800"/>
                </a:lnTo>
                <a:cubicBezTo>
                  <a:pt x="2205567" y="1079500"/>
                  <a:pt x="2211707" y="1094107"/>
                  <a:pt x="2222500" y="1104900"/>
                </a:cubicBezTo>
                <a:cubicBezTo>
                  <a:pt x="2233293" y="1115693"/>
                  <a:pt x="2251065" y="1118381"/>
                  <a:pt x="2260600" y="1130300"/>
                </a:cubicBezTo>
                <a:cubicBezTo>
                  <a:pt x="2330707" y="1217934"/>
                  <a:pt x="2202211" y="1121007"/>
                  <a:pt x="2311400" y="1193800"/>
                </a:cubicBezTo>
                <a:cubicBezTo>
                  <a:pt x="2343322" y="1289565"/>
                  <a:pt x="2300261" y="1171523"/>
                  <a:pt x="2349500" y="1270000"/>
                </a:cubicBezTo>
                <a:cubicBezTo>
                  <a:pt x="2355487" y="1281974"/>
                  <a:pt x="2356213" y="1296126"/>
                  <a:pt x="2362200" y="1308100"/>
                </a:cubicBezTo>
                <a:cubicBezTo>
                  <a:pt x="2369026" y="1321752"/>
                  <a:pt x="2380774" y="1332548"/>
                  <a:pt x="2387600" y="1346200"/>
                </a:cubicBezTo>
                <a:cubicBezTo>
                  <a:pt x="2393587" y="1358174"/>
                  <a:pt x="2394313" y="1372326"/>
                  <a:pt x="2400300" y="1384300"/>
                </a:cubicBezTo>
                <a:cubicBezTo>
                  <a:pt x="2407126" y="1397952"/>
                  <a:pt x="2418874" y="1408748"/>
                  <a:pt x="2425700" y="1422400"/>
                </a:cubicBezTo>
                <a:cubicBezTo>
                  <a:pt x="2431687" y="1434374"/>
                  <a:pt x="2431899" y="1448798"/>
                  <a:pt x="2438400" y="1460500"/>
                </a:cubicBezTo>
                <a:cubicBezTo>
                  <a:pt x="2453225" y="1487185"/>
                  <a:pt x="2472267" y="1511300"/>
                  <a:pt x="2489200" y="1536700"/>
                </a:cubicBezTo>
                <a:lnTo>
                  <a:pt x="2514600" y="1574800"/>
                </a:lnTo>
                <a:lnTo>
                  <a:pt x="2565400" y="1651000"/>
                </a:lnTo>
                <a:cubicBezTo>
                  <a:pt x="2573867" y="1663700"/>
                  <a:pt x="2578100" y="1680633"/>
                  <a:pt x="2590800" y="1689100"/>
                </a:cubicBezTo>
                <a:lnTo>
                  <a:pt x="2628900" y="1714500"/>
                </a:lnTo>
                <a:cubicBezTo>
                  <a:pt x="2696633" y="1816100"/>
                  <a:pt x="2607733" y="1693333"/>
                  <a:pt x="2692400" y="1778000"/>
                </a:cubicBezTo>
                <a:cubicBezTo>
                  <a:pt x="2703193" y="1788793"/>
                  <a:pt x="2704857" y="1808010"/>
                  <a:pt x="2717800" y="1816100"/>
                </a:cubicBezTo>
                <a:cubicBezTo>
                  <a:pt x="2740504" y="1830290"/>
                  <a:pt x="2794000" y="1841500"/>
                  <a:pt x="2794000" y="1841500"/>
                </a:cubicBezTo>
                <a:cubicBezTo>
                  <a:pt x="2830254" y="1834249"/>
                  <a:pt x="2872429" y="1826861"/>
                  <a:pt x="2908300" y="1816100"/>
                </a:cubicBezTo>
                <a:cubicBezTo>
                  <a:pt x="2933945" y="1808407"/>
                  <a:pt x="2984500" y="1790700"/>
                  <a:pt x="2984500" y="1790700"/>
                </a:cubicBezTo>
                <a:cubicBezTo>
                  <a:pt x="2994829" y="1759712"/>
                  <a:pt x="2997981" y="1739119"/>
                  <a:pt x="3022600" y="1714500"/>
                </a:cubicBezTo>
                <a:cubicBezTo>
                  <a:pt x="3033393" y="1703707"/>
                  <a:pt x="3048000" y="1697567"/>
                  <a:pt x="3060700" y="1689100"/>
                </a:cubicBezTo>
                <a:cubicBezTo>
                  <a:pt x="3069167" y="1663700"/>
                  <a:pt x="3071248" y="1635177"/>
                  <a:pt x="3086100" y="1612900"/>
                </a:cubicBezTo>
                <a:cubicBezTo>
                  <a:pt x="3119459" y="1562862"/>
                  <a:pt x="3118764" y="1571144"/>
                  <a:pt x="3136900" y="1498600"/>
                </a:cubicBezTo>
                <a:cubicBezTo>
                  <a:pt x="3160071" y="1405917"/>
                  <a:pt x="3146177" y="1464916"/>
                  <a:pt x="3175000" y="1320800"/>
                </a:cubicBezTo>
                <a:cubicBezTo>
                  <a:pt x="3179233" y="1299633"/>
                  <a:pt x="3185316" y="1278754"/>
                  <a:pt x="3187700" y="1257300"/>
                </a:cubicBezTo>
                <a:cubicBezTo>
                  <a:pt x="3193814" y="1202272"/>
                  <a:pt x="3200432" y="1123806"/>
                  <a:pt x="3213100" y="1066800"/>
                </a:cubicBezTo>
                <a:cubicBezTo>
                  <a:pt x="3216004" y="1053732"/>
                  <a:pt x="3222122" y="1041572"/>
                  <a:pt x="3225800" y="1028700"/>
                </a:cubicBezTo>
                <a:cubicBezTo>
                  <a:pt x="3230595" y="1011917"/>
                  <a:pt x="3234714" y="994939"/>
                  <a:pt x="3238500" y="977900"/>
                </a:cubicBezTo>
                <a:cubicBezTo>
                  <a:pt x="3243183" y="956828"/>
                  <a:pt x="3245520" y="935225"/>
                  <a:pt x="3251200" y="914400"/>
                </a:cubicBezTo>
                <a:cubicBezTo>
                  <a:pt x="3258245" y="888569"/>
                  <a:pt x="3272198" y="864610"/>
                  <a:pt x="3276600" y="838200"/>
                </a:cubicBezTo>
                <a:cubicBezTo>
                  <a:pt x="3280833" y="812800"/>
                  <a:pt x="3285480" y="787465"/>
                  <a:pt x="3289300" y="762000"/>
                </a:cubicBezTo>
                <a:cubicBezTo>
                  <a:pt x="3298181" y="702794"/>
                  <a:pt x="3300180" y="642281"/>
                  <a:pt x="3314700" y="584200"/>
                </a:cubicBezTo>
                <a:cubicBezTo>
                  <a:pt x="3323167" y="550333"/>
                  <a:pt x="3329061" y="515718"/>
                  <a:pt x="3340100" y="482600"/>
                </a:cubicBezTo>
                <a:cubicBezTo>
                  <a:pt x="3344333" y="469900"/>
                  <a:pt x="3349122" y="457372"/>
                  <a:pt x="3352800" y="444500"/>
                </a:cubicBezTo>
                <a:cubicBezTo>
                  <a:pt x="3357595" y="427717"/>
                  <a:pt x="3360484" y="410418"/>
                  <a:pt x="3365500" y="393700"/>
                </a:cubicBezTo>
                <a:lnTo>
                  <a:pt x="3403600" y="279400"/>
                </a:lnTo>
                <a:lnTo>
                  <a:pt x="3416300" y="241300"/>
                </a:lnTo>
                <a:cubicBezTo>
                  <a:pt x="3420533" y="228600"/>
                  <a:pt x="3421574" y="214339"/>
                  <a:pt x="3429000" y="203200"/>
                </a:cubicBezTo>
                <a:cubicBezTo>
                  <a:pt x="3501793" y="94011"/>
                  <a:pt x="3414520" y="232160"/>
                  <a:pt x="3467100" y="127000"/>
                </a:cubicBezTo>
                <a:cubicBezTo>
                  <a:pt x="3473926" y="113348"/>
                  <a:pt x="3485674" y="102552"/>
                  <a:pt x="3492500" y="88900"/>
                </a:cubicBezTo>
                <a:cubicBezTo>
                  <a:pt x="3507838" y="58224"/>
                  <a:pt x="3500270" y="36964"/>
                  <a:pt x="3530600" y="12700"/>
                </a:cubicBezTo>
                <a:cubicBezTo>
                  <a:pt x="3541053" y="4337"/>
                  <a:pt x="3556000" y="4233"/>
                  <a:pt x="3568700" y="0"/>
                </a:cubicBezTo>
                <a:cubicBezTo>
                  <a:pt x="3659380" y="30227"/>
                  <a:pt x="3622623" y="10548"/>
                  <a:pt x="3683000" y="50800"/>
                </a:cubicBezTo>
                <a:cubicBezTo>
                  <a:pt x="3729317" y="189751"/>
                  <a:pt x="3655448" y="-20716"/>
                  <a:pt x="3721100" y="127000"/>
                </a:cubicBezTo>
                <a:cubicBezTo>
                  <a:pt x="3731974" y="151466"/>
                  <a:pt x="3731648" y="180923"/>
                  <a:pt x="3746500" y="203200"/>
                </a:cubicBezTo>
                <a:cubicBezTo>
                  <a:pt x="3754967" y="215900"/>
                  <a:pt x="3765701" y="227352"/>
                  <a:pt x="3771900" y="241300"/>
                </a:cubicBezTo>
                <a:cubicBezTo>
                  <a:pt x="3782774" y="265766"/>
                  <a:pt x="3782448" y="295223"/>
                  <a:pt x="3797300" y="317500"/>
                </a:cubicBezTo>
                <a:cubicBezTo>
                  <a:pt x="3805767" y="330200"/>
                  <a:pt x="3816501" y="341652"/>
                  <a:pt x="3822700" y="355600"/>
                </a:cubicBezTo>
                <a:cubicBezTo>
                  <a:pt x="3833574" y="380066"/>
                  <a:pt x="3839633" y="406400"/>
                  <a:pt x="3848100" y="431800"/>
                </a:cubicBezTo>
                <a:lnTo>
                  <a:pt x="3873500" y="508000"/>
                </a:lnTo>
                <a:lnTo>
                  <a:pt x="3886200" y="546100"/>
                </a:lnTo>
                <a:cubicBezTo>
                  <a:pt x="3890433" y="558800"/>
                  <a:pt x="3891474" y="573061"/>
                  <a:pt x="3898900" y="584200"/>
                </a:cubicBezTo>
                <a:cubicBezTo>
                  <a:pt x="3939152" y="644577"/>
                  <a:pt x="3919473" y="607820"/>
                  <a:pt x="3949700" y="698500"/>
                </a:cubicBezTo>
                <a:cubicBezTo>
                  <a:pt x="3953933" y="711200"/>
                  <a:pt x="3954974" y="725461"/>
                  <a:pt x="3962400" y="736600"/>
                </a:cubicBezTo>
                <a:cubicBezTo>
                  <a:pt x="3970867" y="749300"/>
                  <a:pt x="3981601" y="760752"/>
                  <a:pt x="3987800" y="774700"/>
                </a:cubicBezTo>
                <a:cubicBezTo>
                  <a:pt x="4011945" y="829025"/>
                  <a:pt x="4011123" y="849981"/>
                  <a:pt x="4025900" y="901700"/>
                </a:cubicBezTo>
                <a:cubicBezTo>
                  <a:pt x="4029578" y="914572"/>
                  <a:pt x="4035078" y="926885"/>
                  <a:pt x="4038600" y="939800"/>
                </a:cubicBezTo>
                <a:cubicBezTo>
                  <a:pt x="4047785" y="973479"/>
                  <a:pt x="4052961" y="1008282"/>
                  <a:pt x="4064000" y="1041400"/>
                </a:cubicBezTo>
                <a:cubicBezTo>
                  <a:pt x="4072467" y="1066800"/>
                  <a:pt x="4082906" y="1091625"/>
                  <a:pt x="4089400" y="1117600"/>
                </a:cubicBezTo>
                <a:cubicBezTo>
                  <a:pt x="4093633" y="1134533"/>
                  <a:pt x="4097084" y="1151682"/>
                  <a:pt x="4102100" y="1168400"/>
                </a:cubicBezTo>
                <a:lnTo>
                  <a:pt x="4140200" y="1282700"/>
                </a:lnTo>
                <a:lnTo>
                  <a:pt x="4152900" y="1320800"/>
                </a:lnTo>
                <a:cubicBezTo>
                  <a:pt x="4157133" y="1333500"/>
                  <a:pt x="4158174" y="1347761"/>
                  <a:pt x="4165600" y="1358900"/>
                </a:cubicBezTo>
                <a:cubicBezTo>
                  <a:pt x="4174067" y="1371600"/>
                  <a:pt x="4184801" y="1383052"/>
                  <a:pt x="4191000" y="1397000"/>
                </a:cubicBezTo>
                <a:cubicBezTo>
                  <a:pt x="4201874" y="1421466"/>
                  <a:pt x="4201548" y="1450923"/>
                  <a:pt x="4216400" y="1473200"/>
                </a:cubicBezTo>
                <a:cubicBezTo>
                  <a:pt x="4224867" y="1485900"/>
                  <a:pt x="4234974" y="1497648"/>
                  <a:pt x="4241800" y="1511300"/>
                </a:cubicBezTo>
                <a:cubicBezTo>
                  <a:pt x="4247787" y="1523274"/>
                  <a:pt x="4248513" y="1537426"/>
                  <a:pt x="4254500" y="1549400"/>
                </a:cubicBezTo>
                <a:cubicBezTo>
                  <a:pt x="4261326" y="1563052"/>
                  <a:pt x="4273074" y="1573848"/>
                  <a:pt x="4279900" y="1587500"/>
                </a:cubicBezTo>
                <a:cubicBezTo>
                  <a:pt x="4300558" y="1628817"/>
                  <a:pt x="4281604" y="1627304"/>
                  <a:pt x="4318000" y="1663700"/>
                </a:cubicBezTo>
                <a:cubicBezTo>
                  <a:pt x="4328793" y="1674493"/>
                  <a:pt x="4343400" y="1680633"/>
                  <a:pt x="4356100" y="1689100"/>
                </a:cubicBezTo>
                <a:cubicBezTo>
                  <a:pt x="4360333" y="1701800"/>
                  <a:pt x="4361374" y="1716061"/>
                  <a:pt x="4368800" y="1727200"/>
                </a:cubicBezTo>
                <a:cubicBezTo>
                  <a:pt x="4378763" y="1742144"/>
                  <a:pt x="4392723" y="1754273"/>
                  <a:pt x="4406900" y="1765300"/>
                </a:cubicBezTo>
                <a:cubicBezTo>
                  <a:pt x="4430997" y="1784042"/>
                  <a:pt x="4454140" y="1806447"/>
                  <a:pt x="4483100" y="1816100"/>
                </a:cubicBezTo>
                <a:cubicBezTo>
                  <a:pt x="4511550" y="1825583"/>
                  <a:pt x="4542384" y="1836944"/>
                  <a:pt x="4572000" y="1841500"/>
                </a:cubicBezTo>
                <a:cubicBezTo>
                  <a:pt x="4609889" y="1847329"/>
                  <a:pt x="4648200" y="1849967"/>
                  <a:pt x="4686300" y="1854200"/>
                </a:cubicBezTo>
                <a:cubicBezTo>
                  <a:pt x="4749113" y="1833262"/>
                  <a:pt x="4700782" y="1841797"/>
                  <a:pt x="4775200" y="1854200"/>
                </a:cubicBezTo>
                <a:cubicBezTo>
                  <a:pt x="4808866" y="1859811"/>
                  <a:pt x="4843013" y="1862073"/>
                  <a:pt x="4876800" y="1866900"/>
                </a:cubicBezTo>
                <a:cubicBezTo>
                  <a:pt x="4902292" y="1870542"/>
                  <a:pt x="4927549" y="1875684"/>
                  <a:pt x="4953000" y="1879600"/>
                </a:cubicBezTo>
                <a:cubicBezTo>
                  <a:pt x="4982586" y="1884152"/>
                  <a:pt x="5041900" y="1892300"/>
                  <a:pt x="5041900" y="1892300"/>
                </a:cubicBezTo>
              </a:path>
            </a:pathLst>
          </a:custGeom>
          <a:noFill/>
          <a:ln w="19050"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任意形状 59">
            <a:extLst>
              <a:ext uri="{FF2B5EF4-FFF2-40B4-BE49-F238E27FC236}">
                <a16:creationId xmlns:a16="http://schemas.microsoft.com/office/drawing/2014/main" id="{4A5C02E8-9812-8021-3C29-C4A966AC0B68}"/>
              </a:ext>
            </a:extLst>
          </p:cNvPr>
          <p:cNvSpPr/>
          <p:nvPr/>
        </p:nvSpPr>
        <p:spPr>
          <a:xfrm>
            <a:off x="5257800" y="3082770"/>
            <a:ext cx="5041900" cy="1905000"/>
          </a:xfrm>
          <a:custGeom>
            <a:avLst/>
            <a:gdLst>
              <a:gd name="connsiteX0" fmla="*/ 0 w 5041900"/>
              <a:gd name="connsiteY0" fmla="*/ 1892300 h 1905000"/>
              <a:gd name="connsiteX1" fmla="*/ 88900 w 5041900"/>
              <a:gd name="connsiteY1" fmla="*/ 1905000 h 1905000"/>
              <a:gd name="connsiteX2" fmla="*/ 419100 w 5041900"/>
              <a:gd name="connsiteY2" fmla="*/ 1879600 h 1905000"/>
              <a:gd name="connsiteX3" fmla="*/ 584200 w 5041900"/>
              <a:gd name="connsiteY3" fmla="*/ 1866900 h 1905000"/>
              <a:gd name="connsiteX4" fmla="*/ 660400 w 5041900"/>
              <a:gd name="connsiteY4" fmla="*/ 1854200 h 1905000"/>
              <a:gd name="connsiteX5" fmla="*/ 863600 w 5041900"/>
              <a:gd name="connsiteY5" fmla="*/ 1828800 h 1905000"/>
              <a:gd name="connsiteX6" fmla="*/ 939800 w 5041900"/>
              <a:gd name="connsiteY6" fmla="*/ 1803400 h 1905000"/>
              <a:gd name="connsiteX7" fmla="*/ 1003300 w 5041900"/>
              <a:gd name="connsiteY7" fmla="*/ 1739900 h 1905000"/>
              <a:gd name="connsiteX8" fmla="*/ 1092200 w 5041900"/>
              <a:gd name="connsiteY8" fmla="*/ 1638300 h 1905000"/>
              <a:gd name="connsiteX9" fmla="*/ 1143000 w 5041900"/>
              <a:gd name="connsiteY9" fmla="*/ 1524000 h 1905000"/>
              <a:gd name="connsiteX10" fmla="*/ 1155700 w 5041900"/>
              <a:gd name="connsiteY10" fmla="*/ 1485900 h 1905000"/>
              <a:gd name="connsiteX11" fmla="*/ 1206500 w 5041900"/>
              <a:gd name="connsiteY11" fmla="*/ 1409700 h 1905000"/>
              <a:gd name="connsiteX12" fmla="*/ 1231900 w 5041900"/>
              <a:gd name="connsiteY12" fmla="*/ 1371600 h 1905000"/>
              <a:gd name="connsiteX13" fmla="*/ 1270000 w 5041900"/>
              <a:gd name="connsiteY13" fmla="*/ 1295400 h 1905000"/>
              <a:gd name="connsiteX14" fmla="*/ 1346200 w 5041900"/>
              <a:gd name="connsiteY14" fmla="*/ 1143000 h 1905000"/>
              <a:gd name="connsiteX15" fmla="*/ 1371600 w 5041900"/>
              <a:gd name="connsiteY15" fmla="*/ 1104900 h 1905000"/>
              <a:gd name="connsiteX16" fmla="*/ 1397000 w 5041900"/>
              <a:gd name="connsiteY16" fmla="*/ 1066800 h 1905000"/>
              <a:gd name="connsiteX17" fmla="*/ 1473200 w 5041900"/>
              <a:gd name="connsiteY17" fmla="*/ 1028700 h 1905000"/>
              <a:gd name="connsiteX18" fmla="*/ 1511300 w 5041900"/>
              <a:gd name="connsiteY18" fmla="*/ 1003300 h 1905000"/>
              <a:gd name="connsiteX19" fmla="*/ 1549400 w 5041900"/>
              <a:gd name="connsiteY19" fmla="*/ 990600 h 1905000"/>
              <a:gd name="connsiteX20" fmla="*/ 1625600 w 5041900"/>
              <a:gd name="connsiteY20" fmla="*/ 952500 h 1905000"/>
              <a:gd name="connsiteX21" fmla="*/ 1968500 w 5041900"/>
              <a:gd name="connsiteY21" fmla="*/ 965200 h 1905000"/>
              <a:gd name="connsiteX22" fmla="*/ 2044700 w 5041900"/>
              <a:gd name="connsiteY22" fmla="*/ 990600 h 1905000"/>
              <a:gd name="connsiteX23" fmla="*/ 2082800 w 5041900"/>
              <a:gd name="connsiteY23" fmla="*/ 1003300 h 1905000"/>
              <a:gd name="connsiteX24" fmla="*/ 2120900 w 5041900"/>
              <a:gd name="connsiteY24" fmla="*/ 1016000 h 1905000"/>
              <a:gd name="connsiteX25" fmla="*/ 2197100 w 5041900"/>
              <a:gd name="connsiteY25" fmla="*/ 1066800 h 1905000"/>
              <a:gd name="connsiteX26" fmla="*/ 2222500 w 5041900"/>
              <a:gd name="connsiteY26" fmla="*/ 1104900 h 1905000"/>
              <a:gd name="connsiteX27" fmla="*/ 2260600 w 5041900"/>
              <a:gd name="connsiteY27" fmla="*/ 1130300 h 1905000"/>
              <a:gd name="connsiteX28" fmla="*/ 2311400 w 5041900"/>
              <a:gd name="connsiteY28" fmla="*/ 1193800 h 1905000"/>
              <a:gd name="connsiteX29" fmla="*/ 2349500 w 5041900"/>
              <a:gd name="connsiteY29" fmla="*/ 1270000 h 1905000"/>
              <a:gd name="connsiteX30" fmla="*/ 2362200 w 5041900"/>
              <a:gd name="connsiteY30" fmla="*/ 1308100 h 1905000"/>
              <a:gd name="connsiteX31" fmla="*/ 2387600 w 5041900"/>
              <a:gd name="connsiteY31" fmla="*/ 1346200 h 1905000"/>
              <a:gd name="connsiteX32" fmla="*/ 2400300 w 5041900"/>
              <a:gd name="connsiteY32" fmla="*/ 1384300 h 1905000"/>
              <a:gd name="connsiteX33" fmla="*/ 2425700 w 5041900"/>
              <a:gd name="connsiteY33" fmla="*/ 1422400 h 1905000"/>
              <a:gd name="connsiteX34" fmla="*/ 2438400 w 5041900"/>
              <a:gd name="connsiteY34" fmla="*/ 1460500 h 1905000"/>
              <a:gd name="connsiteX35" fmla="*/ 2489200 w 5041900"/>
              <a:gd name="connsiteY35" fmla="*/ 1536700 h 1905000"/>
              <a:gd name="connsiteX36" fmla="*/ 2514600 w 5041900"/>
              <a:gd name="connsiteY36" fmla="*/ 1574800 h 1905000"/>
              <a:gd name="connsiteX37" fmla="*/ 2565400 w 5041900"/>
              <a:gd name="connsiteY37" fmla="*/ 1651000 h 1905000"/>
              <a:gd name="connsiteX38" fmla="*/ 2590800 w 5041900"/>
              <a:gd name="connsiteY38" fmla="*/ 1689100 h 1905000"/>
              <a:gd name="connsiteX39" fmla="*/ 2628900 w 5041900"/>
              <a:gd name="connsiteY39" fmla="*/ 1714500 h 1905000"/>
              <a:gd name="connsiteX40" fmla="*/ 2692400 w 5041900"/>
              <a:gd name="connsiteY40" fmla="*/ 1778000 h 1905000"/>
              <a:gd name="connsiteX41" fmla="*/ 2717800 w 5041900"/>
              <a:gd name="connsiteY41" fmla="*/ 1816100 h 1905000"/>
              <a:gd name="connsiteX42" fmla="*/ 2794000 w 5041900"/>
              <a:gd name="connsiteY42" fmla="*/ 1841500 h 1905000"/>
              <a:gd name="connsiteX43" fmla="*/ 2908300 w 5041900"/>
              <a:gd name="connsiteY43" fmla="*/ 1816100 h 1905000"/>
              <a:gd name="connsiteX44" fmla="*/ 2984500 w 5041900"/>
              <a:gd name="connsiteY44" fmla="*/ 1790700 h 1905000"/>
              <a:gd name="connsiteX45" fmla="*/ 3022600 w 5041900"/>
              <a:gd name="connsiteY45" fmla="*/ 1714500 h 1905000"/>
              <a:gd name="connsiteX46" fmla="*/ 3060700 w 5041900"/>
              <a:gd name="connsiteY46" fmla="*/ 1689100 h 1905000"/>
              <a:gd name="connsiteX47" fmla="*/ 3086100 w 5041900"/>
              <a:gd name="connsiteY47" fmla="*/ 1612900 h 1905000"/>
              <a:gd name="connsiteX48" fmla="*/ 3136900 w 5041900"/>
              <a:gd name="connsiteY48" fmla="*/ 1498600 h 1905000"/>
              <a:gd name="connsiteX49" fmla="*/ 3175000 w 5041900"/>
              <a:gd name="connsiteY49" fmla="*/ 1320800 h 1905000"/>
              <a:gd name="connsiteX50" fmla="*/ 3187700 w 5041900"/>
              <a:gd name="connsiteY50" fmla="*/ 1257300 h 1905000"/>
              <a:gd name="connsiteX51" fmla="*/ 3213100 w 5041900"/>
              <a:gd name="connsiteY51" fmla="*/ 1066800 h 1905000"/>
              <a:gd name="connsiteX52" fmla="*/ 3225800 w 5041900"/>
              <a:gd name="connsiteY52" fmla="*/ 1028700 h 1905000"/>
              <a:gd name="connsiteX53" fmla="*/ 3238500 w 5041900"/>
              <a:gd name="connsiteY53" fmla="*/ 977900 h 1905000"/>
              <a:gd name="connsiteX54" fmla="*/ 3251200 w 5041900"/>
              <a:gd name="connsiteY54" fmla="*/ 914400 h 1905000"/>
              <a:gd name="connsiteX55" fmla="*/ 3276600 w 5041900"/>
              <a:gd name="connsiteY55" fmla="*/ 838200 h 1905000"/>
              <a:gd name="connsiteX56" fmla="*/ 3289300 w 5041900"/>
              <a:gd name="connsiteY56" fmla="*/ 762000 h 1905000"/>
              <a:gd name="connsiteX57" fmla="*/ 3314700 w 5041900"/>
              <a:gd name="connsiteY57" fmla="*/ 584200 h 1905000"/>
              <a:gd name="connsiteX58" fmla="*/ 3340100 w 5041900"/>
              <a:gd name="connsiteY58" fmla="*/ 482600 h 1905000"/>
              <a:gd name="connsiteX59" fmla="*/ 3352800 w 5041900"/>
              <a:gd name="connsiteY59" fmla="*/ 444500 h 1905000"/>
              <a:gd name="connsiteX60" fmla="*/ 3365500 w 5041900"/>
              <a:gd name="connsiteY60" fmla="*/ 393700 h 1905000"/>
              <a:gd name="connsiteX61" fmla="*/ 3403600 w 5041900"/>
              <a:gd name="connsiteY61" fmla="*/ 279400 h 1905000"/>
              <a:gd name="connsiteX62" fmla="*/ 3416300 w 5041900"/>
              <a:gd name="connsiteY62" fmla="*/ 241300 h 1905000"/>
              <a:gd name="connsiteX63" fmla="*/ 3429000 w 5041900"/>
              <a:gd name="connsiteY63" fmla="*/ 203200 h 1905000"/>
              <a:gd name="connsiteX64" fmla="*/ 3467100 w 5041900"/>
              <a:gd name="connsiteY64" fmla="*/ 127000 h 1905000"/>
              <a:gd name="connsiteX65" fmla="*/ 3492500 w 5041900"/>
              <a:gd name="connsiteY65" fmla="*/ 88900 h 1905000"/>
              <a:gd name="connsiteX66" fmla="*/ 3530600 w 5041900"/>
              <a:gd name="connsiteY66" fmla="*/ 12700 h 1905000"/>
              <a:gd name="connsiteX67" fmla="*/ 3568700 w 5041900"/>
              <a:gd name="connsiteY67" fmla="*/ 0 h 1905000"/>
              <a:gd name="connsiteX68" fmla="*/ 3683000 w 5041900"/>
              <a:gd name="connsiteY68" fmla="*/ 50800 h 1905000"/>
              <a:gd name="connsiteX69" fmla="*/ 3721100 w 5041900"/>
              <a:gd name="connsiteY69" fmla="*/ 127000 h 1905000"/>
              <a:gd name="connsiteX70" fmla="*/ 3746500 w 5041900"/>
              <a:gd name="connsiteY70" fmla="*/ 203200 h 1905000"/>
              <a:gd name="connsiteX71" fmla="*/ 3771900 w 5041900"/>
              <a:gd name="connsiteY71" fmla="*/ 241300 h 1905000"/>
              <a:gd name="connsiteX72" fmla="*/ 3797300 w 5041900"/>
              <a:gd name="connsiteY72" fmla="*/ 317500 h 1905000"/>
              <a:gd name="connsiteX73" fmla="*/ 3822700 w 5041900"/>
              <a:gd name="connsiteY73" fmla="*/ 355600 h 1905000"/>
              <a:gd name="connsiteX74" fmla="*/ 3848100 w 5041900"/>
              <a:gd name="connsiteY74" fmla="*/ 431800 h 1905000"/>
              <a:gd name="connsiteX75" fmla="*/ 3873500 w 5041900"/>
              <a:gd name="connsiteY75" fmla="*/ 508000 h 1905000"/>
              <a:gd name="connsiteX76" fmla="*/ 3886200 w 5041900"/>
              <a:gd name="connsiteY76" fmla="*/ 546100 h 1905000"/>
              <a:gd name="connsiteX77" fmla="*/ 3898900 w 5041900"/>
              <a:gd name="connsiteY77" fmla="*/ 584200 h 1905000"/>
              <a:gd name="connsiteX78" fmla="*/ 3949700 w 5041900"/>
              <a:gd name="connsiteY78" fmla="*/ 698500 h 1905000"/>
              <a:gd name="connsiteX79" fmla="*/ 3962400 w 5041900"/>
              <a:gd name="connsiteY79" fmla="*/ 736600 h 1905000"/>
              <a:gd name="connsiteX80" fmla="*/ 3987800 w 5041900"/>
              <a:gd name="connsiteY80" fmla="*/ 774700 h 1905000"/>
              <a:gd name="connsiteX81" fmla="*/ 4025900 w 5041900"/>
              <a:gd name="connsiteY81" fmla="*/ 901700 h 1905000"/>
              <a:gd name="connsiteX82" fmla="*/ 4038600 w 5041900"/>
              <a:gd name="connsiteY82" fmla="*/ 939800 h 1905000"/>
              <a:gd name="connsiteX83" fmla="*/ 4064000 w 5041900"/>
              <a:gd name="connsiteY83" fmla="*/ 1041400 h 1905000"/>
              <a:gd name="connsiteX84" fmla="*/ 4089400 w 5041900"/>
              <a:gd name="connsiteY84" fmla="*/ 1117600 h 1905000"/>
              <a:gd name="connsiteX85" fmla="*/ 4102100 w 5041900"/>
              <a:gd name="connsiteY85" fmla="*/ 1168400 h 1905000"/>
              <a:gd name="connsiteX86" fmla="*/ 4140200 w 5041900"/>
              <a:gd name="connsiteY86" fmla="*/ 1282700 h 1905000"/>
              <a:gd name="connsiteX87" fmla="*/ 4152900 w 5041900"/>
              <a:gd name="connsiteY87" fmla="*/ 1320800 h 1905000"/>
              <a:gd name="connsiteX88" fmla="*/ 4165600 w 5041900"/>
              <a:gd name="connsiteY88" fmla="*/ 1358900 h 1905000"/>
              <a:gd name="connsiteX89" fmla="*/ 4191000 w 5041900"/>
              <a:gd name="connsiteY89" fmla="*/ 1397000 h 1905000"/>
              <a:gd name="connsiteX90" fmla="*/ 4216400 w 5041900"/>
              <a:gd name="connsiteY90" fmla="*/ 1473200 h 1905000"/>
              <a:gd name="connsiteX91" fmla="*/ 4241800 w 5041900"/>
              <a:gd name="connsiteY91" fmla="*/ 1511300 h 1905000"/>
              <a:gd name="connsiteX92" fmla="*/ 4254500 w 5041900"/>
              <a:gd name="connsiteY92" fmla="*/ 1549400 h 1905000"/>
              <a:gd name="connsiteX93" fmla="*/ 4279900 w 5041900"/>
              <a:gd name="connsiteY93" fmla="*/ 1587500 h 1905000"/>
              <a:gd name="connsiteX94" fmla="*/ 4318000 w 5041900"/>
              <a:gd name="connsiteY94" fmla="*/ 1663700 h 1905000"/>
              <a:gd name="connsiteX95" fmla="*/ 4356100 w 5041900"/>
              <a:gd name="connsiteY95" fmla="*/ 1689100 h 1905000"/>
              <a:gd name="connsiteX96" fmla="*/ 4368800 w 5041900"/>
              <a:gd name="connsiteY96" fmla="*/ 1727200 h 1905000"/>
              <a:gd name="connsiteX97" fmla="*/ 4406900 w 5041900"/>
              <a:gd name="connsiteY97" fmla="*/ 1765300 h 1905000"/>
              <a:gd name="connsiteX98" fmla="*/ 4483100 w 5041900"/>
              <a:gd name="connsiteY98" fmla="*/ 1816100 h 1905000"/>
              <a:gd name="connsiteX99" fmla="*/ 4572000 w 5041900"/>
              <a:gd name="connsiteY99" fmla="*/ 1841500 h 1905000"/>
              <a:gd name="connsiteX100" fmla="*/ 4686300 w 5041900"/>
              <a:gd name="connsiteY100" fmla="*/ 1854200 h 1905000"/>
              <a:gd name="connsiteX101" fmla="*/ 4775200 w 5041900"/>
              <a:gd name="connsiteY101" fmla="*/ 1854200 h 1905000"/>
              <a:gd name="connsiteX102" fmla="*/ 4876800 w 5041900"/>
              <a:gd name="connsiteY102" fmla="*/ 1866900 h 1905000"/>
              <a:gd name="connsiteX103" fmla="*/ 4953000 w 5041900"/>
              <a:gd name="connsiteY103" fmla="*/ 1879600 h 1905000"/>
              <a:gd name="connsiteX104" fmla="*/ 5041900 w 5041900"/>
              <a:gd name="connsiteY104" fmla="*/ 18923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041900" h="1905000">
                <a:moveTo>
                  <a:pt x="0" y="1892300"/>
                </a:moveTo>
                <a:cubicBezTo>
                  <a:pt x="29633" y="1896533"/>
                  <a:pt x="58966" y="1905000"/>
                  <a:pt x="88900" y="1905000"/>
                </a:cubicBezTo>
                <a:cubicBezTo>
                  <a:pt x="411824" y="1905000"/>
                  <a:pt x="231239" y="1898386"/>
                  <a:pt x="419100" y="1879600"/>
                </a:cubicBezTo>
                <a:cubicBezTo>
                  <a:pt x="474022" y="1874108"/>
                  <a:pt x="529167" y="1871133"/>
                  <a:pt x="584200" y="1866900"/>
                </a:cubicBezTo>
                <a:cubicBezTo>
                  <a:pt x="609600" y="1862667"/>
                  <a:pt x="634886" y="1857679"/>
                  <a:pt x="660400" y="1854200"/>
                </a:cubicBezTo>
                <a:cubicBezTo>
                  <a:pt x="728035" y="1844977"/>
                  <a:pt x="863600" y="1828800"/>
                  <a:pt x="863600" y="1828800"/>
                </a:cubicBezTo>
                <a:cubicBezTo>
                  <a:pt x="889000" y="1820333"/>
                  <a:pt x="924948" y="1825677"/>
                  <a:pt x="939800" y="1803400"/>
                </a:cubicBezTo>
                <a:cubicBezTo>
                  <a:pt x="973667" y="1752600"/>
                  <a:pt x="952500" y="1773767"/>
                  <a:pt x="1003300" y="1739900"/>
                </a:cubicBezTo>
                <a:cubicBezTo>
                  <a:pt x="1062567" y="1651000"/>
                  <a:pt x="1028700" y="1680633"/>
                  <a:pt x="1092200" y="1638300"/>
                </a:cubicBezTo>
                <a:cubicBezTo>
                  <a:pt x="1157730" y="1441711"/>
                  <a:pt x="1082623" y="1644755"/>
                  <a:pt x="1143000" y="1524000"/>
                </a:cubicBezTo>
                <a:cubicBezTo>
                  <a:pt x="1148987" y="1512026"/>
                  <a:pt x="1149199" y="1497602"/>
                  <a:pt x="1155700" y="1485900"/>
                </a:cubicBezTo>
                <a:cubicBezTo>
                  <a:pt x="1170525" y="1459215"/>
                  <a:pt x="1189567" y="1435100"/>
                  <a:pt x="1206500" y="1409700"/>
                </a:cubicBezTo>
                <a:cubicBezTo>
                  <a:pt x="1214967" y="1397000"/>
                  <a:pt x="1227073" y="1386080"/>
                  <a:pt x="1231900" y="1371600"/>
                </a:cubicBezTo>
                <a:cubicBezTo>
                  <a:pt x="1278217" y="1232649"/>
                  <a:pt x="1204348" y="1443116"/>
                  <a:pt x="1270000" y="1295400"/>
                </a:cubicBezTo>
                <a:cubicBezTo>
                  <a:pt x="1340107" y="1137659"/>
                  <a:pt x="1240581" y="1301428"/>
                  <a:pt x="1346200" y="1143000"/>
                </a:cubicBezTo>
                <a:lnTo>
                  <a:pt x="1371600" y="1104900"/>
                </a:lnTo>
                <a:cubicBezTo>
                  <a:pt x="1380067" y="1092200"/>
                  <a:pt x="1384300" y="1075267"/>
                  <a:pt x="1397000" y="1066800"/>
                </a:cubicBezTo>
                <a:cubicBezTo>
                  <a:pt x="1506189" y="994007"/>
                  <a:pt x="1368040" y="1081280"/>
                  <a:pt x="1473200" y="1028700"/>
                </a:cubicBezTo>
                <a:cubicBezTo>
                  <a:pt x="1486852" y="1021874"/>
                  <a:pt x="1497648" y="1010126"/>
                  <a:pt x="1511300" y="1003300"/>
                </a:cubicBezTo>
                <a:cubicBezTo>
                  <a:pt x="1523274" y="997313"/>
                  <a:pt x="1537426" y="996587"/>
                  <a:pt x="1549400" y="990600"/>
                </a:cubicBezTo>
                <a:cubicBezTo>
                  <a:pt x="1647877" y="941361"/>
                  <a:pt x="1529835" y="984422"/>
                  <a:pt x="1625600" y="952500"/>
                </a:cubicBezTo>
                <a:cubicBezTo>
                  <a:pt x="1739900" y="956733"/>
                  <a:pt x="1854591" y="954845"/>
                  <a:pt x="1968500" y="965200"/>
                </a:cubicBezTo>
                <a:cubicBezTo>
                  <a:pt x="1995164" y="967624"/>
                  <a:pt x="2019300" y="982133"/>
                  <a:pt x="2044700" y="990600"/>
                </a:cubicBezTo>
                <a:lnTo>
                  <a:pt x="2082800" y="1003300"/>
                </a:lnTo>
                <a:cubicBezTo>
                  <a:pt x="2095500" y="1007533"/>
                  <a:pt x="2109761" y="1008574"/>
                  <a:pt x="2120900" y="1016000"/>
                </a:cubicBezTo>
                <a:lnTo>
                  <a:pt x="2197100" y="1066800"/>
                </a:lnTo>
                <a:cubicBezTo>
                  <a:pt x="2205567" y="1079500"/>
                  <a:pt x="2211707" y="1094107"/>
                  <a:pt x="2222500" y="1104900"/>
                </a:cubicBezTo>
                <a:cubicBezTo>
                  <a:pt x="2233293" y="1115693"/>
                  <a:pt x="2251065" y="1118381"/>
                  <a:pt x="2260600" y="1130300"/>
                </a:cubicBezTo>
                <a:cubicBezTo>
                  <a:pt x="2330707" y="1217934"/>
                  <a:pt x="2202211" y="1121007"/>
                  <a:pt x="2311400" y="1193800"/>
                </a:cubicBezTo>
                <a:cubicBezTo>
                  <a:pt x="2343322" y="1289565"/>
                  <a:pt x="2300261" y="1171523"/>
                  <a:pt x="2349500" y="1270000"/>
                </a:cubicBezTo>
                <a:cubicBezTo>
                  <a:pt x="2355487" y="1281974"/>
                  <a:pt x="2356213" y="1296126"/>
                  <a:pt x="2362200" y="1308100"/>
                </a:cubicBezTo>
                <a:cubicBezTo>
                  <a:pt x="2369026" y="1321752"/>
                  <a:pt x="2380774" y="1332548"/>
                  <a:pt x="2387600" y="1346200"/>
                </a:cubicBezTo>
                <a:cubicBezTo>
                  <a:pt x="2393587" y="1358174"/>
                  <a:pt x="2394313" y="1372326"/>
                  <a:pt x="2400300" y="1384300"/>
                </a:cubicBezTo>
                <a:cubicBezTo>
                  <a:pt x="2407126" y="1397952"/>
                  <a:pt x="2418874" y="1408748"/>
                  <a:pt x="2425700" y="1422400"/>
                </a:cubicBezTo>
                <a:cubicBezTo>
                  <a:pt x="2431687" y="1434374"/>
                  <a:pt x="2431899" y="1448798"/>
                  <a:pt x="2438400" y="1460500"/>
                </a:cubicBezTo>
                <a:cubicBezTo>
                  <a:pt x="2453225" y="1487185"/>
                  <a:pt x="2472267" y="1511300"/>
                  <a:pt x="2489200" y="1536700"/>
                </a:cubicBezTo>
                <a:lnTo>
                  <a:pt x="2514600" y="1574800"/>
                </a:lnTo>
                <a:lnTo>
                  <a:pt x="2565400" y="1651000"/>
                </a:lnTo>
                <a:cubicBezTo>
                  <a:pt x="2573867" y="1663700"/>
                  <a:pt x="2578100" y="1680633"/>
                  <a:pt x="2590800" y="1689100"/>
                </a:cubicBezTo>
                <a:lnTo>
                  <a:pt x="2628900" y="1714500"/>
                </a:lnTo>
                <a:cubicBezTo>
                  <a:pt x="2696633" y="1816100"/>
                  <a:pt x="2607733" y="1693333"/>
                  <a:pt x="2692400" y="1778000"/>
                </a:cubicBezTo>
                <a:cubicBezTo>
                  <a:pt x="2703193" y="1788793"/>
                  <a:pt x="2704857" y="1808010"/>
                  <a:pt x="2717800" y="1816100"/>
                </a:cubicBezTo>
                <a:cubicBezTo>
                  <a:pt x="2740504" y="1830290"/>
                  <a:pt x="2794000" y="1841500"/>
                  <a:pt x="2794000" y="1841500"/>
                </a:cubicBezTo>
                <a:cubicBezTo>
                  <a:pt x="2830254" y="1834249"/>
                  <a:pt x="2872429" y="1826861"/>
                  <a:pt x="2908300" y="1816100"/>
                </a:cubicBezTo>
                <a:cubicBezTo>
                  <a:pt x="2933945" y="1808407"/>
                  <a:pt x="2984500" y="1790700"/>
                  <a:pt x="2984500" y="1790700"/>
                </a:cubicBezTo>
                <a:cubicBezTo>
                  <a:pt x="2994829" y="1759712"/>
                  <a:pt x="2997981" y="1739119"/>
                  <a:pt x="3022600" y="1714500"/>
                </a:cubicBezTo>
                <a:cubicBezTo>
                  <a:pt x="3033393" y="1703707"/>
                  <a:pt x="3048000" y="1697567"/>
                  <a:pt x="3060700" y="1689100"/>
                </a:cubicBezTo>
                <a:cubicBezTo>
                  <a:pt x="3069167" y="1663700"/>
                  <a:pt x="3071248" y="1635177"/>
                  <a:pt x="3086100" y="1612900"/>
                </a:cubicBezTo>
                <a:cubicBezTo>
                  <a:pt x="3119459" y="1562862"/>
                  <a:pt x="3118764" y="1571144"/>
                  <a:pt x="3136900" y="1498600"/>
                </a:cubicBezTo>
                <a:cubicBezTo>
                  <a:pt x="3160071" y="1405917"/>
                  <a:pt x="3146177" y="1464916"/>
                  <a:pt x="3175000" y="1320800"/>
                </a:cubicBezTo>
                <a:cubicBezTo>
                  <a:pt x="3179233" y="1299633"/>
                  <a:pt x="3185316" y="1278754"/>
                  <a:pt x="3187700" y="1257300"/>
                </a:cubicBezTo>
                <a:cubicBezTo>
                  <a:pt x="3193814" y="1202272"/>
                  <a:pt x="3200432" y="1123806"/>
                  <a:pt x="3213100" y="1066800"/>
                </a:cubicBezTo>
                <a:cubicBezTo>
                  <a:pt x="3216004" y="1053732"/>
                  <a:pt x="3222122" y="1041572"/>
                  <a:pt x="3225800" y="1028700"/>
                </a:cubicBezTo>
                <a:cubicBezTo>
                  <a:pt x="3230595" y="1011917"/>
                  <a:pt x="3234714" y="994939"/>
                  <a:pt x="3238500" y="977900"/>
                </a:cubicBezTo>
                <a:cubicBezTo>
                  <a:pt x="3243183" y="956828"/>
                  <a:pt x="3245520" y="935225"/>
                  <a:pt x="3251200" y="914400"/>
                </a:cubicBezTo>
                <a:cubicBezTo>
                  <a:pt x="3258245" y="888569"/>
                  <a:pt x="3272198" y="864610"/>
                  <a:pt x="3276600" y="838200"/>
                </a:cubicBezTo>
                <a:cubicBezTo>
                  <a:pt x="3280833" y="812800"/>
                  <a:pt x="3285480" y="787465"/>
                  <a:pt x="3289300" y="762000"/>
                </a:cubicBezTo>
                <a:cubicBezTo>
                  <a:pt x="3298181" y="702794"/>
                  <a:pt x="3300180" y="642281"/>
                  <a:pt x="3314700" y="584200"/>
                </a:cubicBezTo>
                <a:cubicBezTo>
                  <a:pt x="3323167" y="550333"/>
                  <a:pt x="3329061" y="515718"/>
                  <a:pt x="3340100" y="482600"/>
                </a:cubicBezTo>
                <a:cubicBezTo>
                  <a:pt x="3344333" y="469900"/>
                  <a:pt x="3349122" y="457372"/>
                  <a:pt x="3352800" y="444500"/>
                </a:cubicBezTo>
                <a:cubicBezTo>
                  <a:pt x="3357595" y="427717"/>
                  <a:pt x="3360484" y="410418"/>
                  <a:pt x="3365500" y="393700"/>
                </a:cubicBezTo>
                <a:lnTo>
                  <a:pt x="3403600" y="279400"/>
                </a:lnTo>
                <a:lnTo>
                  <a:pt x="3416300" y="241300"/>
                </a:lnTo>
                <a:cubicBezTo>
                  <a:pt x="3420533" y="228600"/>
                  <a:pt x="3421574" y="214339"/>
                  <a:pt x="3429000" y="203200"/>
                </a:cubicBezTo>
                <a:cubicBezTo>
                  <a:pt x="3501793" y="94011"/>
                  <a:pt x="3414520" y="232160"/>
                  <a:pt x="3467100" y="127000"/>
                </a:cubicBezTo>
                <a:cubicBezTo>
                  <a:pt x="3473926" y="113348"/>
                  <a:pt x="3485674" y="102552"/>
                  <a:pt x="3492500" y="88900"/>
                </a:cubicBezTo>
                <a:cubicBezTo>
                  <a:pt x="3507838" y="58224"/>
                  <a:pt x="3500270" y="36964"/>
                  <a:pt x="3530600" y="12700"/>
                </a:cubicBezTo>
                <a:cubicBezTo>
                  <a:pt x="3541053" y="4337"/>
                  <a:pt x="3556000" y="4233"/>
                  <a:pt x="3568700" y="0"/>
                </a:cubicBezTo>
                <a:cubicBezTo>
                  <a:pt x="3659380" y="30227"/>
                  <a:pt x="3622623" y="10548"/>
                  <a:pt x="3683000" y="50800"/>
                </a:cubicBezTo>
                <a:cubicBezTo>
                  <a:pt x="3729317" y="189751"/>
                  <a:pt x="3655448" y="-20716"/>
                  <a:pt x="3721100" y="127000"/>
                </a:cubicBezTo>
                <a:cubicBezTo>
                  <a:pt x="3731974" y="151466"/>
                  <a:pt x="3731648" y="180923"/>
                  <a:pt x="3746500" y="203200"/>
                </a:cubicBezTo>
                <a:cubicBezTo>
                  <a:pt x="3754967" y="215900"/>
                  <a:pt x="3765701" y="227352"/>
                  <a:pt x="3771900" y="241300"/>
                </a:cubicBezTo>
                <a:cubicBezTo>
                  <a:pt x="3782774" y="265766"/>
                  <a:pt x="3782448" y="295223"/>
                  <a:pt x="3797300" y="317500"/>
                </a:cubicBezTo>
                <a:cubicBezTo>
                  <a:pt x="3805767" y="330200"/>
                  <a:pt x="3816501" y="341652"/>
                  <a:pt x="3822700" y="355600"/>
                </a:cubicBezTo>
                <a:cubicBezTo>
                  <a:pt x="3833574" y="380066"/>
                  <a:pt x="3839633" y="406400"/>
                  <a:pt x="3848100" y="431800"/>
                </a:cubicBezTo>
                <a:lnTo>
                  <a:pt x="3873500" y="508000"/>
                </a:lnTo>
                <a:lnTo>
                  <a:pt x="3886200" y="546100"/>
                </a:lnTo>
                <a:cubicBezTo>
                  <a:pt x="3890433" y="558800"/>
                  <a:pt x="3891474" y="573061"/>
                  <a:pt x="3898900" y="584200"/>
                </a:cubicBezTo>
                <a:cubicBezTo>
                  <a:pt x="3939152" y="644577"/>
                  <a:pt x="3919473" y="607820"/>
                  <a:pt x="3949700" y="698500"/>
                </a:cubicBezTo>
                <a:cubicBezTo>
                  <a:pt x="3953933" y="711200"/>
                  <a:pt x="3954974" y="725461"/>
                  <a:pt x="3962400" y="736600"/>
                </a:cubicBezTo>
                <a:cubicBezTo>
                  <a:pt x="3970867" y="749300"/>
                  <a:pt x="3981601" y="760752"/>
                  <a:pt x="3987800" y="774700"/>
                </a:cubicBezTo>
                <a:cubicBezTo>
                  <a:pt x="4011945" y="829025"/>
                  <a:pt x="4011123" y="849981"/>
                  <a:pt x="4025900" y="901700"/>
                </a:cubicBezTo>
                <a:cubicBezTo>
                  <a:pt x="4029578" y="914572"/>
                  <a:pt x="4035078" y="926885"/>
                  <a:pt x="4038600" y="939800"/>
                </a:cubicBezTo>
                <a:cubicBezTo>
                  <a:pt x="4047785" y="973479"/>
                  <a:pt x="4052961" y="1008282"/>
                  <a:pt x="4064000" y="1041400"/>
                </a:cubicBezTo>
                <a:cubicBezTo>
                  <a:pt x="4072467" y="1066800"/>
                  <a:pt x="4082906" y="1091625"/>
                  <a:pt x="4089400" y="1117600"/>
                </a:cubicBezTo>
                <a:cubicBezTo>
                  <a:pt x="4093633" y="1134533"/>
                  <a:pt x="4097084" y="1151682"/>
                  <a:pt x="4102100" y="1168400"/>
                </a:cubicBezTo>
                <a:lnTo>
                  <a:pt x="4140200" y="1282700"/>
                </a:lnTo>
                <a:lnTo>
                  <a:pt x="4152900" y="1320800"/>
                </a:lnTo>
                <a:cubicBezTo>
                  <a:pt x="4157133" y="1333500"/>
                  <a:pt x="4158174" y="1347761"/>
                  <a:pt x="4165600" y="1358900"/>
                </a:cubicBezTo>
                <a:cubicBezTo>
                  <a:pt x="4174067" y="1371600"/>
                  <a:pt x="4184801" y="1383052"/>
                  <a:pt x="4191000" y="1397000"/>
                </a:cubicBezTo>
                <a:cubicBezTo>
                  <a:pt x="4201874" y="1421466"/>
                  <a:pt x="4201548" y="1450923"/>
                  <a:pt x="4216400" y="1473200"/>
                </a:cubicBezTo>
                <a:cubicBezTo>
                  <a:pt x="4224867" y="1485900"/>
                  <a:pt x="4234974" y="1497648"/>
                  <a:pt x="4241800" y="1511300"/>
                </a:cubicBezTo>
                <a:cubicBezTo>
                  <a:pt x="4247787" y="1523274"/>
                  <a:pt x="4248513" y="1537426"/>
                  <a:pt x="4254500" y="1549400"/>
                </a:cubicBezTo>
                <a:cubicBezTo>
                  <a:pt x="4261326" y="1563052"/>
                  <a:pt x="4273074" y="1573848"/>
                  <a:pt x="4279900" y="1587500"/>
                </a:cubicBezTo>
                <a:cubicBezTo>
                  <a:pt x="4300558" y="1628817"/>
                  <a:pt x="4281604" y="1627304"/>
                  <a:pt x="4318000" y="1663700"/>
                </a:cubicBezTo>
                <a:cubicBezTo>
                  <a:pt x="4328793" y="1674493"/>
                  <a:pt x="4343400" y="1680633"/>
                  <a:pt x="4356100" y="1689100"/>
                </a:cubicBezTo>
                <a:cubicBezTo>
                  <a:pt x="4360333" y="1701800"/>
                  <a:pt x="4361374" y="1716061"/>
                  <a:pt x="4368800" y="1727200"/>
                </a:cubicBezTo>
                <a:cubicBezTo>
                  <a:pt x="4378763" y="1742144"/>
                  <a:pt x="4392723" y="1754273"/>
                  <a:pt x="4406900" y="1765300"/>
                </a:cubicBezTo>
                <a:cubicBezTo>
                  <a:pt x="4430997" y="1784042"/>
                  <a:pt x="4454140" y="1806447"/>
                  <a:pt x="4483100" y="1816100"/>
                </a:cubicBezTo>
                <a:cubicBezTo>
                  <a:pt x="4511550" y="1825583"/>
                  <a:pt x="4542384" y="1836944"/>
                  <a:pt x="4572000" y="1841500"/>
                </a:cubicBezTo>
                <a:cubicBezTo>
                  <a:pt x="4609889" y="1847329"/>
                  <a:pt x="4648200" y="1849967"/>
                  <a:pt x="4686300" y="1854200"/>
                </a:cubicBezTo>
                <a:cubicBezTo>
                  <a:pt x="4749113" y="1833262"/>
                  <a:pt x="4700782" y="1841797"/>
                  <a:pt x="4775200" y="1854200"/>
                </a:cubicBezTo>
                <a:cubicBezTo>
                  <a:pt x="4808866" y="1859811"/>
                  <a:pt x="4843013" y="1862073"/>
                  <a:pt x="4876800" y="1866900"/>
                </a:cubicBezTo>
                <a:cubicBezTo>
                  <a:pt x="4902292" y="1870542"/>
                  <a:pt x="4927549" y="1875684"/>
                  <a:pt x="4953000" y="1879600"/>
                </a:cubicBezTo>
                <a:cubicBezTo>
                  <a:pt x="4982586" y="1884152"/>
                  <a:pt x="5041900" y="1892300"/>
                  <a:pt x="5041900" y="1892300"/>
                </a:cubicBezTo>
              </a:path>
            </a:pathLst>
          </a:custGeom>
          <a:noFill/>
          <a:ln w="19050"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385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25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0" y="0"/>
            <a:ext cx="808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foundations of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E843FC-0EEE-5AC1-B67A-B6B250568043}"/>
              </a:ext>
            </a:extLst>
          </p:cNvPr>
          <p:cNvSpPr txBox="1"/>
          <p:nvPr/>
        </p:nvSpPr>
        <p:spPr>
          <a:xfrm>
            <a:off x="293556" y="482600"/>
            <a:ext cx="8501879" cy="279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studied in statistical inference &amp; density estimation: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Maximum likelihood estimation (Ronald Fisher 1912-1922)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Method of moments (Chebyshev 1887)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Pseudo-likelihood maximization (Besag 1975)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challenges in modeling high dimensional data: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7C6A796-1FDC-C9D5-8CD1-F628940B5734}"/>
              </a:ext>
            </a:extLst>
          </p:cNvPr>
          <p:cNvGrpSpPr/>
          <p:nvPr/>
        </p:nvGrpSpPr>
        <p:grpSpPr>
          <a:xfrm>
            <a:off x="402956" y="3436126"/>
            <a:ext cx="10700288" cy="2762656"/>
            <a:chOff x="293556" y="3348610"/>
            <a:chExt cx="10700288" cy="276265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7FD3F5-550B-FA53-6030-0FB7819B1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278" y="3609366"/>
              <a:ext cx="3276600" cy="25019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6DA6AEF-B468-A50A-F36B-5013D4003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374"/>
            <a:stretch/>
          </p:blipFill>
          <p:spPr>
            <a:xfrm>
              <a:off x="6557555" y="3992933"/>
              <a:ext cx="4436289" cy="17347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BDB1D33-6B80-495F-9778-00D33736C657}"/>
                    </a:ext>
                  </a:extLst>
                </p:cNvPr>
                <p:cNvSpPr txBox="1"/>
                <p:nvPr/>
              </p:nvSpPr>
              <p:spPr>
                <a:xfrm>
                  <a:off x="293556" y="3348610"/>
                  <a:ext cx="69160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32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BDB1D33-6B80-495F-9778-00D33736C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56" y="3348610"/>
                  <a:ext cx="691600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2621EBE-5B2C-365E-6C58-E62121C2FA4C}"/>
                    </a:ext>
                  </a:extLst>
                </p:cNvPr>
                <p:cNvSpPr txBox="1"/>
                <p:nvPr/>
              </p:nvSpPr>
              <p:spPr>
                <a:xfrm>
                  <a:off x="8394700" y="5588046"/>
                  <a:ext cx="11314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2621EBE-5B2C-365E-6C58-E62121C2F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700" y="5588046"/>
                  <a:ext cx="113146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2222" b="-162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263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26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0" y="0"/>
            <a:ext cx="808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foundations of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E843FC-0EEE-5AC1-B67A-B6B250568043}"/>
              </a:ext>
            </a:extLst>
          </p:cNvPr>
          <p:cNvSpPr txBox="1"/>
          <p:nvPr/>
        </p:nvSpPr>
        <p:spPr>
          <a:xfrm>
            <a:off x="293556" y="482600"/>
            <a:ext cx="8501879" cy="279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studied in statistical inference &amp; density estimation: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Maximum likelihood estimation (Ronald Fisher 1912-1922)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Method of moments (Chebyshev 1887)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Pseudo-likelihood maximization (Besag 1975)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challenges in modeling high dimensional data: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BF6C76D-44C1-60CC-3F1B-A9EBB2A7B18E}"/>
              </a:ext>
            </a:extLst>
          </p:cNvPr>
          <p:cNvGrpSpPr/>
          <p:nvPr/>
        </p:nvGrpSpPr>
        <p:grpSpPr>
          <a:xfrm>
            <a:off x="403324" y="3170303"/>
            <a:ext cx="10061476" cy="3084447"/>
            <a:chOff x="593824" y="3441190"/>
            <a:chExt cx="10061476" cy="308444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862B3F-BCAD-11CA-5F68-E3506B987A4A}"/>
                </a:ext>
              </a:extLst>
            </p:cNvPr>
            <p:cNvGrpSpPr/>
            <p:nvPr/>
          </p:nvGrpSpPr>
          <p:grpSpPr>
            <a:xfrm>
              <a:off x="593824" y="3441190"/>
              <a:ext cx="10061476" cy="3084447"/>
              <a:chOff x="593824" y="3441190"/>
              <a:chExt cx="10061476" cy="308444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CE2BE3CB-B889-82C5-B21E-C043FDC79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5424" y="4061837"/>
                <a:ext cx="3352800" cy="24638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01F1823A-82CC-6668-2B17-B118D46E3A41}"/>
                      </a:ext>
                    </a:extLst>
                  </p:cNvPr>
                  <p:cNvSpPr txBox="1"/>
                  <p:nvPr/>
                </p:nvSpPr>
                <p:spPr>
                  <a:xfrm>
                    <a:off x="593824" y="3769449"/>
                    <a:ext cx="69160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3200" dirty="0"/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01F1823A-82CC-6668-2B17-B118D46E3A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824" y="3769449"/>
                    <a:ext cx="691600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2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7">
                    <a:extLst>
                      <a:ext uri="{FF2B5EF4-FFF2-40B4-BE49-F238E27FC236}">
                        <a16:creationId xmlns:a16="http://schemas.microsoft.com/office/drawing/2014/main" id="{4BDB1D33-6B80-495F-9778-00D33736C657}"/>
                      </a:ext>
                    </a:extLst>
                  </p:cNvPr>
                  <p:cNvSpPr txBox="1"/>
                  <p:nvPr/>
                </p:nvSpPr>
                <p:spPr>
                  <a:xfrm>
                    <a:off x="1238978" y="3441190"/>
                    <a:ext cx="701089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3200" dirty="0"/>
                  </a:p>
                </p:txBody>
              </p:sp>
            </mc:Choice>
            <mc:Fallback xmlns="">
              <p:sp>
                <p:nvSpPr>
                  <p:cNvPr id="14" name="文本框 7">
                    <a:extLst>
                      <a:ext uri="{FF2B5EF4-FFF2-40B4-BE49-F238E27FC236}">
                        <a16:creationId xmlns:a16="http://schemas.microsoft.com/office/drawing/2014/main" id="{4BDB1D33-6B80-495F-9778-00D33736C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8978" y="3441190"/>
                    <a:ext cx="701089" cy="584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2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9959B12-9A68-1E82-9485-4FFFBAB12D21}"/>
                  </a:ext>
                </a:extLst>
              </p:cNvPr>
              <p:cNvGrpSpPr/>
              <p:nvPr/>
            </p:nvGrpSpPr>
            <p:grpSpPr>
              <a:xfrm>
                <a:off x="6369446" y="3485685"/>
                <a:ext cx="4285854" cy="3039952"/>
                <a:chOff x="6432946" y="3473523"/>
                <a:chExt cx="4285854" cy="3039952"/>
              </a:xfrm>
            </p:grpSpPr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031742D4-BA68-D435-D656-747B80A8FCB1}"/>
                    </a:ext>
                  </a:extLst>
                </p:cNvPr>
                <p:cNvGrpSpPr/>
                <p:nvPr/>
              </p:nvGrpSpPr>
              <p:grpSpPr>
                <a:xfrm>
                  <a:off x="6604000" y="3473523"/>
                  <a:ext cx="4114800" cy="3039952"/>
                  <a:chOff x="6292216" y="3159273"/>
                  <a:chExt cx="4798604" cy="3396731"/>
                </a:xfrm>
              </p:grpSpPr>
              <p:pic>
                <p:nvPicPr>
                  <p:cNvPr id="17" name="图片 16">
                    <a:extLst>
                      <a:ext uri="{FF2B5EF4-FFF2-40B4-BE49-F238E27FC236}">
                        <a16:creationId xmlns:a16="http://schemas.microsoft.com/office/drawing/2014/main" id="{BDC03A0B-9E3E-ECB1-036F-BC2EBAB44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b="18685"/>
                  <a:stretch/>
                </p:blipFill>
                <p:spPr>
                  <a:xfrm>
                    <a:off x="7953920" y="3159273"/>
                    <a:ext cx="3136900" cy="795179"/>
                  </a:xfrm>
                  <a:prstGeom prst="rect">
                    <a:avLst/>
                  </a:prstGeom>
                </p:spPr>
              </p:pic>
              <p:pic>
                <p:nvPicPr>
                  <p:cNvPr id="18" name="图片 17">
                    <a:extLst>
                      <a:ext uri="{FF2B5EF4-FFF2-40B4-BE49-F238E27FC236}">
                        <a16:creationId xmlns:a16="http://schemas.microsoft.com/office/drawing/2014/main" id="{D53F4DDF-1E81-50FB-79B6-0A115B5AE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r="10092"/>
                  <a:stretch/>
                </p:blipFill>
                <p:spPr>
                  <a:xfrm>
                    <a:off x="6292216" y="3749304"/>
                    <a:ext cx="1861184" cy="2806700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7FCE5965-C294-505A-B922-AFED35B3F5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1012" y="3473523"/>
                      <a:ext cx="928541" cy="5232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7FCE5965-C294-505A-B922-AFED35B3F5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1012" y="3473523"/>
                      <a:ext cx="928541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054" r="-18919" b="-16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577EB0E4-2FD5-DBCA-9DC7-DD30AEB2B7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2946" y="5110108"/>
                      <a:ext cx="1595964" cy="5232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kumimoji="1"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577EB0E4-2FD5-DBCA-9DC7-DD30AEB2B7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2946" y="5110108"/>
                      <a:ext cx="1595964" cy="52322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1587" b="-190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3CD5CC3-1E4A-EF25-F3DF-EBD958A3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66842" y="4197342"/>
              <a:ext cx="2317208" cy="232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551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27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0" y="0"/>
            <a:ext cx="808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foundations of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E843FC-0EEE-5AC1-B67A-B6B250568043}"/>
              </a:ext>
            </a:extLst>
          </p:cNvPr>
          <p:cNvSpPr txBox="1"/>
          <p:nvPr/>
        </p:nvSpPr>
        <p:spPr>
          <a:xfrm>
            <a:off x="293556" y="482600"/>
            <a:ext cx="8501879" cy="279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studied in statistical inference &amp; density estimation: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Maximum likelihood estimation (Ronald Fisher 1912-1922)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Method of moments (Chebyshev 1887)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Pseudo-likelihood maximization (Besag 1975)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challenges in modeling high dimensional data: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CA37A4-7E58-493B-7F1B-770610C5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24" y="3766902"/>
            <a:ext cx="3263900" cy="246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/>
              <p:nvPr/>
            </p:nvSpPr>
            <p:spPr>
              <a:xfrm>
                <a:off x="505100" y="3468770"/>
                <a:ext cx="6916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00" y="3468770"/>
                <a:ext cx="691600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/>
              <p:nvPr/>
            </p:nvSpPr>
            <p:spPr>
              <a:xfrm>
                <a:off x="1000400" y="3136612"/>
                <a:ext cx="701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00" y="3136612"/>
                <a:ext cx="701089" cy="58477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/>
              <p:nvPr/>
            </p:nvSpPr>
            <p:spPr>
              <a:xfrm>
                <a:off x="1557744" y="3136612"/>
                <a:ext cx="701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744" y="3136612"/>
                <a:ext cx="701089" cy="584775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FA55A6C8-54E2-1217-F02A-9CA95ACE3BA1}"/>
              </a:ext>
            </a:extLst>
          </p:cNvPr>
          <p:cNvSpPr txBox="1"/>
          <p:nvPr/>
        </p:nvSpPr>
        <p:spPr>
          <a:xfrm>
            <a:off x="8483600" y="218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BEBE02F-A9D3-EF6C-7509-236F89526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622" y="3434745"/>
            <a:ext cx="5683418" cy="27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8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28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0" y="0"/>
            <a:ext cx="808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foundations of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E843FC-0EEE-5AC1-B67A-B6B250568043}"/>
              </a:ext>
            </a:extLst>
          </p:cNvPr>
          <p:cNvSpPr txBox="1"/>
          <p:nvPr/>
        </p:nvSpPr>
        <p:spPr>
          <a:xfrm>
            <a:off x="293556" y="482600"/>
            <a:ext cx="8501879" cy="279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studied in statistical inference &amp; density estimation: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Maximum likelihood estimation (Ronald Fisher 1912-1922)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Method of moments (Chebyshev 1887)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Pseudo-likelihood maximization (Besag 1975)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challenges in modeling high dimensional data: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CA37A4-7E58-493B-7F1B-770610C5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24" y="3766902"/>
            <a:ext cx="3263900" cy="246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/>
              <p:nvPr/>
            </p:nvSpPr>
            <p:spPr>
              <a:xfrm>
                <a:off x="505100" y="3468770"/>
                <a:ext cx="6916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00" y="3468770"/>
                <a:ext cx="691600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/>
              <p:nvPr/>
            </p:nvSpPr>
            <p:spPr>
              <a:xfrm>
                <a:off x="1000400" y="3136612"/>
                <a:ext cx="701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00" y="3136612"/>
                <a:ext cx="701089" cy="58477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/>
              <p:nvPr/>
            </p:nvSpPr>
            <p:spPr>
              <a:xfrm>
                <a:off x="1557744" y="3136612"/>
                <a:ext cx="701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12">
                <a:extLst>
                  <a:ext uri="{FF2B5EF4-FFF2-40B4-BE49-F238E27FC236}">
                    <a16:creationId xmlns:a16="http://schemas.microsoft.com/office/drawing/2014/main" id="{01F1823A-82CC-6668-2B17-B118D46E3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744" y="3136612"/>
                <a:ext cx="701089" cy="584775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FA55A6C8-54E2-1217-F02A-9CA95ACE3BA1}"/>
              </a:ext>
            </a:extLst>
          </p:cNvPr>
          <p:cNvSpPr txBox="1"/>
          <p:nvPr/>
        </p:nvSpPr>
        <p:spPr>
          <a:xfrm>
            <a:off x="8483600" y="218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BEBE02F-A9D3-EF6C-7509-236F89526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622" y="3434745"/>
            <a:ext cx="5683418" cy="2795957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B603650E-0F0D-7EA5-B628-31308041A8CD}"/>
              </a:ext>
            </a:extLst>
          </p:cNvPr>
          <p:cNvSpPr/>
          <p:nvPr/>
        </p:nvSpPr>
        <p:spPr>
          <a:xfrm>
            <a:off x="0" y="3278558"/>
            <a:ext cx="12192000" cy="3077792"/>
          </a:xfrm>
          <a:prstGeom prst="rect">
            <a:avLst/>
          </a:prstGeom>
          <a:solidFill>
            <a:schemeClr val="bg1">
              <a:alpha val="663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59841A9-CBB4-44F2-1CB3-2DB0CA6B85B0}"/>
              </a:ext>
            </a:extLst>
          </p:cNvPr>
          <p:cNvSpPr/>
          <p:nvPr/>
        </p:nvSpPr>
        <p:spPr>
          <a:xfrm>
            <a:off x="3642222" y="4442804"/>
            <a:ext cx="4511178" cy="7493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Curse of dimensionality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D660AA3-5582-FAFD-7EA2-461F500CF2E3}"/>
              </a:ext>
            </a:extLst>
          </p:cNvPr>
          <p:cNvSpPr/>
          <p:nvPr/>
        </p:nvSpPr>
        <p:spPr>
          <a:xfrm>
            <a:off x="2666871" y="4458073"/>
            <a:ext cx="779710" cy="749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图形 36" descr="关闭">
            <a:extLst>
              <a:ext uri="{FF2B5EF4-FFF2-40B4-BE49-F238E27FC236}">
                <a16:creationId xmlns:a16="http://schemas.microsoft.com/office/drawing/2014/main" id="{8162CE40-F39B-247A-8C12-698D45A06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6482" y="4551616"/>
            <a:ext cx="640488" cy="6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5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29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7A7302C-6645-ED49-8CCD-AE2FE4F8C884}"/>
              </a:ext>
            </a:extLst>
          </p:cNvPr>
          <p:cNvSpPr/>
          <p:nvPr/>
        </p:nvSpPr>
        <p:spPr>
          <a:xfrm>
            <a:off x="2006600" y="21463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626981" y="482312"/>
            <a:ext cx="8290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 more expressive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D35EA80-D32F-C7D1-8857-9EC3E93F7A8D}"/>
              </a:ext>
            </a:extLst>
          </p:cNvPr>
          <p:cNvSpPr/>
          <p:nvPr/>
        </p:nvSpPr>
        <p:spPr>
          <a:xfrm>
            <a:off x="2006600" y="30170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66F682D-2D2F-9F09-BCBF-3ED4A87183CD}"/>
              </a:ext>
            </a:extLst>
          </p:cNvPr>
          <p:cNvSpPr/>
          <p:nvPr/>
        </p:nvSpPr>
        <p:spPr>
          <a:xfrm>
            <a:off x="2006600" y="38877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C4F387-F6E3-859F-E837-6A5F4443D772}"/>
              </a:ext>
            </a:extLst>
          </p:cNvPr>
          <p:cNvSpPr/>
          <p:nvPr/>
        </p:nvSpPr>
        <p:spPr>
          <a:xfrm>
            <a:off x="3489200" y="30170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stCxn id="3" idx="6"/>
            <a:endCxn id="9" idx="1"/>
          </p:cNvCxnSpPr>
          <p:nvPr/>
        </p:nvCxnSpPr>
        <p:spPr>
          <a:xfrm>
            <a:off x="2546600" y="2416300"/>
            <a:ext cx="1021681" cy="67978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546600" y="3287000"/>
            <a:ext cx="942600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546600" y="3477919"/>
            <a:ext cx="1021681" cy="67978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/>
              <p:nvPr/>
            </p:nvSpPr>
            <p:spPr>
              <a:xfrm>
                <a:off x="1085299" y="3056167"/>
                <a:ext cx="460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99" y="3056167"/>
                <a:ext cx="46038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040F0EF-AF94-8714-BC74-1741006B309A}"/>
                  </a:ext>
                </a:extLst>
              </p:cNvPr>
              <p:cNvSpPr txBox="1"/>
              <p:nvPr/>
            </p:nvSpPr>
            <p:spPr>
              <a:xfrm>
                <a:off x="4711700" y="3095335"/>
                <a:ext cx="1981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040F0EF-AF94-8714-BC74-1741006B3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700" y="3095335"/>
                <a:ext cx="1981200" cy="461665"/>
              </a:xfrm>
              <a:prstGeom prst="rect">
                <a:avLst/>
              </a:prstGeom>
              <a:blipFill>
                <a:blip r:embed="rId3"/>
                <a:stretch>
                  <a:fillRect l="-637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99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25DB89-6C73-A584-BA35-DA3BB817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8" y="584775"/>
            <a:ext cx="11340623" cy="58043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4564D6-4EB4-F6B8-8E41-C2D8AA3A8282}"/>
              </a:ext>
            </a:extLst>
          </p:cNvPr>
          <p:cNvSpPr txBox="1"/>
          <p:nvPr/>
        </p:nvSpPr>
        <p:spPr>
          <a:xfrm>
            <a:off x="13177" y="0"/>
            <a:ext cx="1972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DALL-E 2</a:t>
            </a:r>
            <a:endParaRPr kumimoji="1" lang="zh-CN" altLang="en-US" sz="3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79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30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7A7302C-6645-ED49-8CCD-AE2FE4F8C884}"/>
              </a:ext>
            </a:extLst>
          </p:cNvPr>
          <p:cNvSpPr/>
          <p:nvPr/>
        </p:nvSpPr>
        <p:spPr>
          <a:xfrm>
            <a:off x="2006600" y="21463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626981" y="482312"/>
            <a:ext cx="8290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 more expressive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D35EA80-D32F-C7D1-8857-9EC3E93F7A8D}"/>
              </a:ext>
            </a:extLst>
          </p:cNvPr>
          <p:cNvSpPr/>
          <p:nvPr/>
        </p:nvSpPr>
        <p:spPr>
          <a:xfrm>
            <a:off x="2006600" y="30170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66F682D-2D2F-9F09-BCBF-3ED4A87183CD}"/>
              </a:ext>
            </a:extLst>
          </p:cNvPr>
          <p:cNvSpPr/>
          <p:nvPr/>
        </p:nvSpPr>
        <p:spPr>
          <a:xfrm>
            <a:off x="2006600" y="38877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C4F387-F6E3-859F-E837-6A5F4443D772}"/>
              </a:ext>
            </a:extLst>
          </p:cNvPr>
          <p:cNvSpPr/>
          <p:nvPr/>
        </p:nvSpPr>
        <p:spPr>
          <a:xfrm>
            <a:off x="3489200" y="2516167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stCxn id="3" idx="6"/>
            <a:endCxn id="9" idx="1"/>
          </p:cNvCxnSpPr>
          <p:nvPr/>
        </p:nvCxnSpPr>
        <p:spPr>
          <a:xfrm>
            <a:off x="2546600" y="2416300"/>
            <a:ext cx="1021681" cy="17894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546600" y="2786167"/>
            <a:ext cx="942600" cy="50083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546600" y="2977086"/>
            <a:ext cx="1021681" cy="118061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/>
              <p:nvPr/>
            </p:nvSpPr>
            <p:spPr>
              <a:xfrm>
                <a:off x="1085299" y="3056167"/>
                <a:ext cx="460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99" y="3056167"/>
                <a:ext cx="46038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040F0EF-AF94-8714-BC74-1741006B309A}"/>
                  </a:ext>
                </a:extLst>
              </p:cNvPr>
              <p:cNvSpPr txBox="1"/>
              <p:nvPr/>
            </p:nvSpPr>
            <p:spPr>
              <a:xfrm>
                <a:off x="3048000" y="1888773"/>
                <a:ext cx="1981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040F0EF-AF94-8714-BC74-1741006B3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88773"/>
                <a:ext cx="1981200" cy="461665"/>
              </a:xfrm>
              <a:prstGeom prst="rect">
                <a:avLst/>
              </a:prstGeom>
              <a:blipFill>
                <a:blip r:embed="rId3"/>
                <a:stretch>
                  <a:fillRect l="-641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2677E22D-EB21-B6AA-1A3B-3C7B8ED5095E}"/>
              </a:ext>
            </a:extLst>
          </p:cNvPr>
          <p:cNvSpPr/>
          <p:nvPr/>
        </p:nvSpPr>
        <p:spPr>
          <a:xfrm>
            <a:off x="3489200" y="3674461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2546600" y="2416300"/>
            <a:ext cx="1021681" cy="133724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BA57BE2-0B80-0A0C-CD3B-2FFFB919D537}"/>
              </a:ext>
            </a:extLst>
          </p:cNvPr>
          <p:cNvCxnSpPr>
            <a:cxnSpLocks/>
            <a:stCxn id="5" idx="6"/>
            <a:endCxn id="2" idx="2"/>
          </p:cNvCxnSpPr>
          <p:nvPr/>
        </p:nvCxnSpPr>
        <p:spPr>
          <a:xfrm>
            <a:off x="2546600" y="3287000"/>
            <a:ext cx="942600" cy="65746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8" idx="6"/>
            <a:endCxn id="2" idx="3"/>
          </p:cNvCxnSpPr>
          <p:nvPr/>
        </p:nvCxnSpPr>
        <p:spPr>
          <a:xfrm flipV="1">
            <a:off x="2546600" y="4135380"/>
            <a:ext cx="1021681" cy="223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32D1ED7-6941-B382-B06E-A9A44B89AE5E}"/>
              </a:ext>
            </a:extLst>
          </p:cNvPr>
          <p:cNvSpPr/>
          <p:nvPr/>
        </p:nvSpPr>
        <p:spPr>
          <a:xfrm>
            <a:off x="4775619" y="3044574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F7AB900-3302-C9D1-1C3C-E40D9324960B}"/>
              </a:ext>
            </a:extLst>
          </p:cNvPr>
          <p:cNvCxnSpPr>
            <a:cxnSpLocks/>
            <a:stCxn id="9" idx="6"/>
            <a:endCxn id="28" idx="1"/>
          </p:cNvCxnSpPr>
          <p:nvPr/>
        </p:nvCxnSpPr>
        <p:spPr>
          <a:xfrm>
            <a:off x="4029200" y="2786167"/>
            <a:ext cx="825500" cy="3374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2" idx="6"/>
            <a:endCxn id="28" idx="3"/>
          </p:cNvCxnSpPr>
          <p:nvPr/>
        </p:nvCxnSpPr>
        <p:spPr>
          <a:xfrm flipV="1">
            <a:off x="4029200" y="3505493"/>
            <a:ext cx="825500" cy="43896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124839-5BC0-93C5-EBE2-FD52C567DC36}"/>
                  </a:ext>
                </a:extLst>
              </p:cNvPr>
              <p:cNvSpPr txBox="1"/>
              <p:nvPr/>
            </p:nvSpPr>
            <p:spPr>
              <a:xfrm>
                <a:off x="3048000" y="4271520"/>
                <a:ext cx="6096000" cy="46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kumimoji="1"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124839-5BC0-93C5-EBE2-FD52C567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71520"/>
                <a:ext cx="6096000" cy="466666"/>
              </a:xfrm>
              <a:prstGeom prst="rect">
                <a:avLst/>
              </a:prstGeom>
              <a:blipFill>
                <a:blip r:embed="rId4"/>
                <a:stretch>
                  <a:fillRect l="-208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形 39" descr="添加">
            <a:extLst>
              <a:ext uri="{FF2B5EF4-FFF2-40B4-BE49-F238E27FC236}">
                <a16:creationId xmlns:a16="http://schemas.microsoft.com/office/drawing/2014/main" id="{457004C9-3A7B-A85E-4EBE-9F121D093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5400" y="3103032"/>
            <a:ext cx="438968" cy="4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5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31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7A7302C-6645-ED49-8CCD-AE2FE4F8C884}"/>
              </a:ext>
            </a:extLst>
          </p:cNvPr>
          <p:cNvSpPr/>
          <p:nvPr/>
        </p:nvSpPr>
        <p:spPr>
          <a:xfrm>
            <a:off x="2006600" y="21463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626981" y="482312"/>
            <a:ext cx="8290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 more expressive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D35EA80-D32F-C7D1-8857-9EC3E93F7A8D}"/>
              </a:ext>
            </a:extLst>
          </p:cNvPr>
          <p:cNvSpPr/>
          <p:nvPr/>
        </p:nvSpPr>
        <p:spPr>
          <a:xfrm>
            <a:off x="2006600" y="30170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66F682D-2D2F-9F09-BCBF-3ED4A87183CD}"/>
              </a:ext>
            </a:extLst>
          </p:cNvPr>
          <p:cNvSpPr/>
          <p:nvPr/>
        </p:nvSpPr>
        <p:spPr>
          <a:xfrm>
            <a:off x="2006600" y="38877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C4F387-F6E3-859F-E837-6A5F4443D772}"/>
              </a:ext>
            </a:extLst>
          </p:cNvPr>
          <p:cNvSpPr/>
          <p:nvPr/>
        </p:nvSpPr>
        <p:spPr>
          <a:xfrm>
            <a:off x="3489200" y="245396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stCxn id="3" idx="6"/>
            <a:endCxn id="9" idx="1"/>
          </p:cNvCxnSpPr>
          <p:nvPr/>
        </p:nvCxnSpPr>
        <p:spPr>
          <a:xfrm>
            <a:off x="2546600" y="2416300"/>
            <a:ext cx="1021681" cy="11674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546600" y="2723966"/>
            <a:ext cx="942600" cy="56303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546600" y="2914885"/>
            <a:ext cx="1021681" cy="1242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/>
              <p:nvPr/>
            </p:nvSpPr>
            <p:spPr>
              <a:xfrm>
                <a:off x="1085299" y="3056167"/>
                <a:ext cx="460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99" y="3056167"/>
                <a:ext cx="46038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2677E22D-EB21-B6AA-1A3B-3C7B8ED5095E}"/>
              </a:ext>
            </a:extLst>
          </p:cNvPr>
          <p:cNvSpPr/>
          <p:nvPr/>
        </p:nvSpPr>
        <p:spPr>
          <a:xfrm>
            <a:off x="3489200" y="3674461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2546600" y="2416300"/>
            <a:ext cx="1021681" cy="133724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BA57BE2-0B80-0A0C-CD3B-2FFFB919D537}"/>
              </a:ext>
            </a:extLst>
          </p:cNvPr>
          <p:cNvCxnSpPr>
            <a:cxnSpLocks/>
            <a:stCxn id="5" idx="6"/>
            <a:endCxn id="2" idx="2"/>
          </p:cNvCxnSpPr>
          <p:nvPr/>
        </p:nvCxnSpPr>
        <p:spPr>
          <a:xfrm>
            <a:off x="2546600" y="3287000"/>
            <a:ext cx="942600" cy="65746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8" idx="6"/>
            <a:endCxn id="2" idx="3"/>
          </p:cNvCxnSpPr>
          <p:nvPr/>
        </p:nvCxnSpPr>
        <p:spPr>
          <a:xfrm flipV="1">
            <a:off x="2546600" y="4135380"/>
            <a:ext cx="1021681" cy="223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32D1ED7-6941-B382-B06E-A9A44B89AE5E}"/>
              </a:ext>
            </a:extLst>
          </p:cNvPr>
          <p:cNvSpPr/>
          <p:nvPr/>
        </p:nvSpPr>
        <p:spPr>
          <a:xfrm>
            <a:off x="4775619" y="3044574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F7AB900-3302-C9D1-1C3C-E40D9324960B}"/>
              </a:ext>
            </a:extLst>
          </p:cNvPr>
          <p:cNvCxnSpPr>
            <a:cxnSpLocks/>
            <a:stCxn id="9" idx="6"/>
            <a:endCxn id="28" idx="1"/>
          </p:cNvCxnSpPr>
          <p:nvPr/>
        </p:nvCxnSpPr>
        <p:spPr>
          <a:xfrm>
            <a:off x="4029200" y="2723966"/>
            <a:ext cx="825500" cy="39968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2" idx="6"/>
            <a:endCxn id="28" idx="3"/>
          </p:cNvCxnSpPr>
          <p:nvPr/>
        </p:nvCxnSpPr>
        <p:spPr>
          <a:xfrm flipV="1">
            <a:off x="4029200" y="3505493"/>
            <a:ext cx="825500" cy="43896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 descr="添加">
            <a:extLst>
              <a:ext uri="{FF2B5EF4-FFF2-40B4-BE49-F238E27FC236}">
                <a16:creationId xmlns:a16="http://schemas.microsoft.com/office/drawing/2014/main" id="{457004C9-3A7B-A85E-4EBE-9F121D093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5400" y="3103032"/>
            <a:ext cx="438968" cy="438968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E741D0DD-918F-BB96-4A82-9D806FBF48D4}"/>
              </a:ext>
            </a:extLst>
          </p:cNvPr>
          <p:cNvSpPr/>
          <p:nvPr/>
        </p:nvSpPr>
        <p:spPr>
          <a:xfrm>
            <a:off x="3489200" y="3062349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A742B91-383A-87AC-4885-5845712FEA09}"/>
              </a:ext>
            </a:extLst>
          </p:cNvPr>
          <p:cNvCxnSpPr>
            <a:cxnSpLocks/>
            <a:stCxn id="3" idx="6"/>
            <a:endCxn id="10" idx="1"/>
          </p:cNvCxnSpPr>
          <p:nvPr/>
        </p:nvCxnSpPr>
        <p:spPr>
          <a:xfrm>
            <a:off x="2546600" y="2416300"/>
            <a:ext cx="1021681" cy="72513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546600" y="3287000"/>
            <a:ext cx="942600" cy="4534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8" idx="6"/>
            <a:endCxn id="2" idx="2"/>
          </p:cNvCxnSpPr>
          <p:nvPr/>
        </p:nvCxnSpPr>
        <p:spPr>
          <a:xfrm flipV="1">
            <a:off x="2546600" y="3944461"/>
            <a:ext cx="942600" cy="21323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10" idx="6"/>
            <a:endCxn id="28" idx="2"/>
          </p:cNvCxnSpPr>
          <p:nvPr/>
        </p:nvCxnSpPr>
        <p:spPr>
          <a:xfrm flipV="1">
            <a:off x="4029200" y="3314574"/>
            <a:ext cx="746419" cy="1777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37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32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7A7302C-6645-ED49-8CCD-AE2FE4F8C884}"/>
              </a:ext>
            </a:extLst>
          </p:cNvPr>
          <p:cNvSpPr/>
          <p:nvPr/>
        </p:nvSpPr>
        <p:spPr>
          <a:xfrm>
            <a:off x="2006600" y="21463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626981" y="482312"/>
            <a:ext cx="8290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 more expressive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D35EA80-D32F-C7D1-8857-9EC3E93F7A8D}"/>
              </a:ext>
            </a:extLst>
          </p:cNvPr>
          <p:cNvSpPr/>
          <p:nvPr/>
        </p:nvSpPr>
        <p:spPr>
          <a:xfrm>
            <a:off x="2006600" y="30170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66F682D-2D2F-9F09-BCBF-3ED4A87183CD}"/>
              </a:ext>
            </a:extLst>
          </p:cNvPr>
          <p:cNvSpPr/>
          <p:nvPr/>
        </p:nvSpPr>
        <p:spPr>
          <a:xfrm>
            <a:off x="2006600" y="38877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C4F387-F6E3-859F-E837-6A5F4443D772}"/>
              </a:ext>
            </a:extLst>
          </p:cNvPr>
          <p:cNvSpPr/>
          <p:nvPr/>
        </p:nvSpPr>
        <p:spPr>
          <a:xfrm>
            <a:off x="3489200" y="245396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stCxn id="3" idx="6"/>
            <a:endCxn id="9" idx="1"/>
          </p:cNvCxnSpPr>
          <p:nvPr/>
        </p:nvCxnSpPr>
        <p:spPr>
          <a:xfrm>
            <a:off x="2546600" y="2416300"/>
            <a:ext cx="1021681" cy="11674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546600" y="2723966"/>
            <a:ext cx="942600" cy="56303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546600" y="2914885"/>
            <a:ext cx="1021681" cy="1242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/>
              <p:nvPr/>
            </p:nvSpPr>
            <p:spPr>
              <a:xfrm>
                <a:off x="1085299" y="3056167"/>
                <a:ext cx="460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99" y="3056167"/>
                <a:ext cx="46038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2677E22D-EB21-B6AA-1A3B-3C7B8ED5095E}"/>
              </a:ext>
            </a:extLst>
          </p:cNvPr>
          <p:cNvSpPr/>
          <p:nvPr/>
        </p:nvSpPr>
        <p:spPr>
          <a:xfrm>
            <a:off x="3489200" y="3674461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2546600" y="2416300"/>
            <a:ext cx="1021681" cy="133724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BA57BE2-0B80-0A0C-CD3B-2FFFB919D537}"/>
              </a:ext>
            </a:extLst>
          </p:cNvPr>
          <p:cNvCxnSpPr>
            <a:cxnSpLocks/>
            <a:stCxn id="5" idx="6"/>
            <a:endCxn id="2" idx="2"/>
          </p:cNvCxnSpPr>
          <p:nvPr/>
        </p:nvCxnSpPr>
        <p:spPr>
          <a:xfrm>
            <a:off x="2546600" y="3287000"/>
            <a:ext cx="942600" cy="65746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8" idx="6"/>
            <a:endCxn id="2" idx="3"/>
          </p:cNvCxnSpPr>
          <p:nvPr/>
        </p:nvCxnSpPr>
        <p:spPr>
          <a:xfrm flipV="1">
            <a:off x="2546600" y="4135380"/>
            <a:ext cx="1021681" cy="223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F7AB900-3302-C9D1-1C3C-E40D9324960B}"/>
              </a:ext>
            </a:extLst>
          </p:cNvPr>
          <p:cNvCxnSpPr>
            <a:cxnSpLocks/>
            <a:stCxn id="12" idx="6"/>
            <a:endCxn id="28" idx="1"/>
          </p:cNvCxnSpPr>
          <p:nvPr/>
        </p:nvCxnSpPr>
        <p:spPr>
          <a:xfrm>
            <a:off x="5711700" y="2723966"/>
            <a:ext cx="1247483" cy="43851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13" idx="6"/>
            <a:endCxn id="28" idx="3"/>
          </p:cNvCxnSpPr>
          <p:nvPr/>
        </p:nvCxnSpPr>
        <p:spPr>
          <a:xfrm flipV="1">
            <a:off x="5711700" y="3544323"/>
            <a:ext cx="1247483" cy="40013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32D1ED7-6941-B382-B06E-A9A44B89AE5E}"/>
              </a:ext>
            </a:extLst>
          </p:cNvPr>
          <p:cNvSpPr/>
          <p:nvPr/>
        </p:nvSpPr>
        <p:spPr>
          <a:xfrm>
            <a:off x="6880102" y="3083404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741D0DD-918F-BB96-4A82-9D806FBF48D4}"/>
              </a:ext>
            </a:extLst>
          </p:cNvPr>
          <p:cNvSpPr/>
          <p:nvPr/>
        </p:nvSpPr>
        <p:spPr>
          <a:xfrm>
            <a:off x="3489200" y="3062349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A742B91-383A-87AC-4885-5845712FEA09}"/>
              </a:ext>
            </a:extLst>
          </p:cNvPr>
          <p:cNvCxnSpPr>
            <a:cxnSpLocks/>
            <a:stCxn id="3" idx="6"/>
            <a:endCxn id="10" idx="1"/>
          </p:cNvCxnSpPr>
          <p:nvPr/>
        </p:nvCxnSpPr>
        <p:spPr>
          <a:xfrm>
            <a:off x="2546600" y="2416300"/>
            <a:ext cx="1021681" cy="72513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546600" y="3287000"/>
            <a:ext cx="942600" cy="4534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8" idx="6"/>
            <a:endCxn id="2" idx="2"/>
          </p:cNvCxnSpPr>
          <p:nvPr/>
        </p:nvCxnSpPr>
        <p:spPr>
          <a:xfrm flipV="1">
            <a:off x="2546600" y="3944461"/>
            <a:ext cx="942600" cy="21323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16" idx="6"/>
            <a:endCxn id="28" idx="2"/>
          </p:cNvCxnSpPr>
          <p:nvPr/>
        </p:nvCxnSpPr>
        <p:spPr>
          <a:xfrm>
            <a:off x="5711700" y="3326167"/>
            <a:ext cx="1168402" cy="2723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24F0857C-BB3D-D84A-391A-B589FD20AF59}"/>
              </a:ext>
            </a:extLst>
          </p:cNvPr>
          <p:cNvSpPr/>
          <p:nvPr/>
        </p:nvSpPr>
        <p:spPr>
          <a:xfrm>
            <a:off x="5171700" y="245396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34785F6-DE5B-599D-4ECE-FA318B964655}"/>
              </a:ext>
            </a:extLst>
          </p:cNvPr>
          <p:cNvSpPr/>
          <p:nvPr/>
        </p:nvSpPr>
        <p:spPr>
          <a:xfrm>
            <a:off x="5171700" y="3674461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13064D4-703A-D1C9-C272-07390B53A255}"/>
              </a:ext>
            </a:extLst>
          </p:cNvPr>
          <p:cNvSpPr/>
          <p:nvPr/>
        </p:nvSpPr>
        <p:spPr>
          <a:xfrm>
            <a:off x="5171700" y="3056167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5E90A0A-CA4F-762E-61FF-4E75BF888898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4029200" y="2723966"/>
            <a:ext cx="1142500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854AC6E-31AC-AC3F-EBC2-335CA3F76B38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4029200" y="2723966"/>
            <a:ext cx="1142500" cy="60838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1B0FB219-9906-276A-5FF2-A6889A2812EB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 flipV="1">
            <a:off x="4029200" y="2723966"/>
            <a:ext cx="1142500" cy="122049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8642FFF-CC03-F5AF-06C6-F0087C80670F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4029200" y="2723966"/>
            <a:ext cx="1142500" cy="122049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A0C0D89-4A7D-8AC7-8731-D29087D2B9B5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4029200" y="3332349"/>
            <a:ext cx="1142500" cy="61211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FE23B33-A90B-08E8-3F01-FFBE815EFD99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 flipV="1">
            <a:off x="4029200" y="3326167"/>
            <a:ext cx="1142500" cy="61829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A3748A2A-0313-4A42-B03B-05956C7C4479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029200" y="2723966"/>
            <a:ext cx="1142500" cy="60220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3007E7B8-5F9B-DFC3-25FC-AEBAEAC42304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4029200" y="3326167"/>
            <a:ext cx="1142500" cy="618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F2B069F-86E9-5C10-A759-86120366820B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4029200" y="3944461"/>
            <a:ext cx="1142500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BCBFFCF-2850-BD3B-FF2E-16D08AB69E65}"/>
              </a:ext>
            </a:extLst>
          </p:cNvPr>
          <p:cNvSpPr/>
          <p:nvPr/>
        </p:nvSpPr>
        <p:spPr>
          <a:xfrm>
            <a:off x="4330450" y="2328728"/>
            <a:ext cx="540000" cy="176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3200" dirty="0">
              <a:solidFill>
                <a:srgbClr val="009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9D26F7E1-689D-FCAE-94DA-0A75618A6973}"/>
              </a:ext>
            </a:extLst>
          </p:cNvPr>
          <p:cNvSpPr/>
          <p:nvPr/>
        </p:nvSpPr>
        <p:spPr>
          <a:xfrm>
            <a:off x="7988050" y="2270869"/>
            <a:ext cx="3314700" cy="781300"/>
          </a:xfrm>
          <a:prstGeom prst="roundRect">
            <a:avLst/>
          </a:prstGeom>
          <a:noFill/>
          <a:ln w="34925"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Neural Network</a:t>
            </a:r>
            <a:endParaRPr kumimoji="1" lang="zh-CN" altLang="en-US" sz="2400" dirty="0">
              <a:solidFill>
                <a:srgbClr val="009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DE1B5E8-7952-DE0B-7D3F-399CC05E2FF3}"/>
              </a:ext>
            </a:extLst>
          </p:cNvPr>
          <p:cNvGrpSpPr/>
          <p:nvPr/>
        </p:nvGrpSpPr>
        <p:grpSpPr>
          <a:xfrm>
            <a:off x="7816475" y="3052169"/>
            <a:ext cx="3657850" cy="1402746"/>
            <a:chOff x="7816475" y="2686300"/>
            <a:chExt cx="3657850" cy="1402746"/>
          </a:xfrm>
        </p:grpSpPr>
        <p:sp>
          <p:nvSpPr>
            <p:cNvPr id="79" name="下箭头 78">
              <a:extLst>
                <a:ext uri="{FF2B5EF4-FFF2-40B4-BE49-F238E27FC236}">
                  <a16:creationId xmlns:a16="http://schemas.microsoft.com/office/drawing/2014/main" id="{C03D600F-F775-8075-65A2-3C0A9115F77B}"/>
                </a:ext>
              </a:extLst>
            </p:cNvPr>
            <p:cNvSpPr/>
            <p:nvPr/>
          </p:nvSpPr>
          <p:spPr>
            <a:xfrm>
              <a:off x="9467600" y="2686300"/>
              <a:ext cx="355600" cy="578026"/>
            </a:xfrm>
            <a:prstGeom prst="downArrow">
              <a:avLst/>
            </a:prstGeom>
            <a:noFill/>
            <a:ln w="31750">
              <a:solidFill>
                <a:srgbClr val="009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圆角矩形 79">
              <a:extLst>
                <a:ext uri="{FF2B5EF4-FFF2-40B4-BE49-F238E27FC236}">
                  <a16:creationId xmlns:a16="http://schemas.microsoft.com/office/drawing/2014/main" id="{ED8908AE-4547-FD07-580C-38644492CA12}"/>
                </a:ext>
              </a:extLst>
            </p:cNvPr>
            <p:cNvSpPr/>
            <p:nvPr/>
          </p:nvSpPr>
          <p:spPr>
            <a:xfrm>
              <a:off x="7816475" y="3307746"/>
              <a:ext cx="3657850" cy="781300"/>
            </a:xfrm>
            <a:prstGeom prst="roundRect">
              <a:avLst/>
            </a:prstGeom>
            <a:noFill/>
            <a:ln w="34925">
              <a:solidFill>
                <a:srgbClr val="009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solidFill>
                    <a:srgbClr val="0091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Deep Generative Models</a:t>
              </a:r>
              <a:endParaRPr kumimoji="1" lang="zh-CN" altLang="en-US" sz="2400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09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33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7A7302C-6645-ED49-8CCD-AE2FE4F8C884}"/>
              </a:ext>
            </a:extLst>
          </p:cNvPr>
          <p:cNvSpPr/>
          <p:nvPr/>
        </p:nvSpPr>
        <p:spPr>
          <a:xfrm>
            <a:off x="921301" y="12700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626981" y="482312"/>
            <a:ext cx="8290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 more expressive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D35EA80-D32F-C7D1-8857-9EC3E93F7A8D}"/>
              </a:ext>
            </a:extLst>
          </p:cNvPr>
          <p:cNvSpPr/>
          <p:nvPr/>
        </p:nvSpPr>
        <p:spPr>
          <a:xfrm>
            <a:off x="921301" y="21407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66F682D-2D2F-9F09-BCBF-3ED4A87183CD}"/>
              </a:ext>
            </a:extLst>
          </p:cNvPr>
          <p:cNvSpPr/>
          <p:nvPr/>
        </p:nvSpPr>
        <p:spPr>
          <a:xfrm>
            <a:off x="921301" y="30114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C4F387-F6E3-859F-E837-6A5F4443D772}"/>
              </a:ext>
            </a:extLst>
          </p:cNvPr>
          <p:cNvSpPr/>
          <p:nvPr/>
        </p:nvSpPr>
        <p:spPr>
          <a:xfrm>
            <a:off x="2403901" y="157766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stCxn id="3" idx="6"/>
            <a:endCxn id="9" idx="1"/>
          </p:cNvCxnSpPr>
          <p:nvPr/>
        </p:nvCxnSpPr>
        <p:spPr>
          <a:xfrm>
            <a:off x="1461301" y="1540000"/>
            <a:ext cx="1021681" cy="11674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461301" y="1847666"/>
            <a:ext cx="942600" cy="56303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461301" y="2038585"/>
            <a:ext cx="1021681" cy="1242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/>
              <p:nvPr/>
            </p:nvSpPr>
            <p:spPr>
              <a:xfrm>
                <a:off x="339651" y="2197603"/>
                <a:ext cx="460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1" y="2197603"/>
                <a:ext cx="46038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2677E22D-EB21-B6AA-1A3B-3C7B8ED5095E}"/>
              </a:ext>
            </a:extLst>
          </p:cNvPr>
          <p:cNvSpPr/>
          <p:nvPr/>
        </p:nvSpPr>
        <p:spPr>
          <a:xfrm>
            <a:off x="2403901" y="2798161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461301" y="1540000"/>
            <a:ext cx="1021681" cy="133724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BA57BE2-0B80-0A0C-CD3B-2FFFB919D537}"/>
              </a:ext>
            </a:extLst>
          </p:cNvPr>
          <p:cNvCxnSpPr>
            <a:cxnSpLocks/>
            <a:stCxn id="5" idx="6"/>
            <a:endCxn id="2" idx="2"/>
          </p:cNvCxnSpPr>
          <p:nvPr/>
        </p:nvCxnSpPr>
        <p:spPr>
          <a:xfrm>
            <a:off x="1461301" y="2410700"/>
            <a:ext cx="942600" cy="65746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8" idx="6"/>
            <a:endCxn id="2" idx="3"/>
          </p:cNvCxnSpPr>
          <p:nvPr/>
        </p:nvCxnSpPr>
        <p:spPr>
          <a:xfrm flipV="1">
            <a:off x="1461301" y="3259080"/>
            <a:ext cx="1021681" cy="223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F7AB900-3302-C9D1-1C3C-E40D9324960B}"/>
              </a:ext>
            </a:extLst>
          </p:cNvPr>
          <p:cNvCxnSpPr>
            <a:cxnSpLocks/>
            <a:stCxn id="12" idx="6"/>
            <a:endCxn id="28" idx="1"/>
          </p:cNvCxnSpPr>
          <p:nvPr/>
        </p:nvCxnSpPr>
        <p:spPr>
          <a:xfrm>
            <a:off x="4626401" y="1847666"/>
            <a:ext cx="1259431" cy="44123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13" idx="6"/>
            <a:endCxn id="28" idx="3"/>
          </p:cNvCxnSpPr>
          <p:nvPr/>
        </p:nvCxnSpPr>
        <p:spPr>
          <a:xfrm flipV="1">
            <a:off x="4626401" y="2670737"/>
            <a:ext cx="1259431" cy="39742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32D1ED7-6941-B382-B06E-A9A44B89AE5E}"/>
              </a:ext>
            </a:extLst>
          </p:cNvPr>
          <p:cNvSpPr/>
          <p:nvPr/>
        </p:nvSpPr>
        <p:spPr>
          <a:xfrm>
            <a:off x="5806751" y="2209818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741D0DD-918F-BB96-4A82-9D806FBF48D4}"/>
              </a:ext>
            </a:extLst>
          </p:cNvPr>
          <p:cNvSpPr/>
          <p:nvPr/>
        </p:nvSpPr>
        <p:spPr>
          <a:xfrm>
            <a:off x="2403901" y="2186049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A742B91-383A-87AC-4885-5845712FEA09}"/>
              </a:ext>
            </a:extLst>
          </p:cNvPr>
          <p:cNvCxnSpPr>
            <a:cxnSpLocks/>
            <a:stCxn id="3" idx="6"/>
            <a:endCxn id="10" idx="1"/>
          </p:cNvCxnSpPr>
          <p:nvPr/>
        </p:nvCxnSpPr>
        <p:spPr>
          <a:xfrm>
            <a:off x="1461301" y="1540000"/>
            <a:ext cx="1021681" cy="72513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461301" y="2410700"/>
            <a:ext cx="942600" cy="4534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8" idx="6"/>
            <a:endCxn id="2" idx="2"/>
          </p:cNvCxnSpPr>
          <p:nvPr/>
        </p:nvCxnSpPr>
        <p:spPr>
          <a:xfrm flipV="1">
            <a:off x="1461301" y="3068161"/>
            <a:ext cx="942600" cy="21323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16" idx="6"/>
            <a:endCxn id="28" idx="2"/>
          </p:cNvCxnSpPr>
          <p:nvPr/>
        </p:nvCxnSpPr>
        <p:spPr>
          <a:xfrm>
            <a:off x="4626401" y="2449867"/>
            <a:ext cx="1180350" cy="2995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24F0857C-BB3D-D84A-391A-B589FD20AF59}"/>
              </a:ext>
            </a:extLst>
          </p:cNvPr>
          <p:cNvSpPr/>
          <p:nvPr/>
        </p:nvSpPr>
        <p:spPr>
          <a:xfrm>
            <a:off x="4086401" y="157766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34785F6-DE5B-599D-4ECE-FA318B964655}"/>
              </a:ext>
            </a:extLst>
          </p:cNvPr>
          <p:cNvSpPr/>
          <p:nvPr/>
        </p:nvSpPr>
        <p:spPr>
          <a:xfrm>
            <a:off x="4086401" y="2798161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13064D4-703A-D1C9-C272-07390B53A255}"/>
              </a:ext>
            </a:extLst>
          </p:cNvPr>
          <p:cNvSpPr/>
          <p:nvPr/>
        </p:nvSpPr>
        <p:spPr>
          <a:xfrm>
            <a:off x="4086401" y="2179867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5E90A0A-CA4F-762E-61FF-4E75BF888898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2943901" y="1847666"/>
            <a:ext cx="1142500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854AC6E-31AC-AC3F-EBC2-335CA3F76B38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943901" y="1847666"/>
            <a:ext cx="1142500" cy="60838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1B0FB219-9906-276A-5FF2-A6889A2812EB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 flipV="1">
            <a:off x="2943901" y="1847666"/>
            <a:ext cx="1142500" cy="122049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8642FFF-CC03-F5AF-06C6-F0087C80670F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2943901" y="1847666"/>
            <a:ext cx="1142500" cy="122049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A0C0D89-4A7D-8AC7-8731-D29087D2B9B5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2943901" y="2456049"/>
            <a:ext cx="1142500" cy="61211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FE23B33-A90B-08E8-3F01-FFBE815EFD99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 flipV="1">
            <a:off x="2943901" y="2449867"/>
            <a:ext cx="1142500" cy="61829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A3748A2A-0313-4A42-B03B-05956C7C4479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943901" y="1847666"/>
            <a:ext cx="1142500" cy="60220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3007E7B8-5F9B-DFC3-25FC-AEBAEAC42304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2943901" y="2449867"/>
            <a:ext cx="1142500" cy="618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F2B069F-86E9-5C10-A759-86120366820B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2943901" y="3068161"/>
            <a:ext cx="1142500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BCBFFCF-2850-BD3B-FF2E-16D08AB69E65}"/>
              </a:ext>
            </a:extLst>
          </p:cNvPr>
          <p:cNvSpPr/>
          <p:nvPr/>
        </p:nvSpPr>
        <p:spPr>
          <a:xfrm>
            <a:off x="3245151" y="1452428"/>
            <a:ext cx="540000" cy="176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3200" dirty="0">
              <a:solidFill>
                <a:srgbClr val="009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87DDF20-BA06-B32C-9B61-B124A7EF02F6}"/>
                  </a:ext>
                </a:extLst>
              </p:cNvPr>
              <p:cNvSpPr txBox="1"/>
              <p:nvPr/>
            </p:nvSpPr>
            <p:spPr>
              <a:xfrm>
                <a:off x="5569001" y="1676886"/>
                <a:ext cx="1000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87DDF20-BA06-B32C-9B61-B124A7EF0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001" y="1676886"/>
                <a:ext cx="1000723" cy="461665"/>
              </a:xfrm>
              <a:prstGeom prst="rect">
                <a:avLst/>
              </a:prstGeom>
              <a:blipFill>
                <a:blip r:embed="rId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9C123BD8-A630-6EC9-BCD3-E6D6CB8B5291}"/>
              </a:ext>
            </a:extLst>
          </p:cNvPr>
          <p:cNvSpPr/>
          <p:nvPr/>
        </p:nvSpPr>
        <p:spPr>
          <a:xfrm>
            <a:off x="7159171" y="222005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32D1ED7-6941-B382-B06E-A9A44B89AE5E}"/>
              </a:ext>
            </a:extLst>
          </p:cNvPr>
          <p:cNvSpPr/>
          <p:nvPr/>
        </p:nvSpPr>
        <p:spPr>
          <a:xfrm>
            <a:off x="8610600" y="222005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87A5A00-FD27-3BB8-8476-94B0F955C8B6}"/>
              </a:ext>
            </a:extLst>
          </p:cNvPr>
          <p:cNvCxnSpPr>
            <a:cxnSpLocks/>
            <a:stCxn id="28" idx="6"/>
            <a:endCxn id="24" idx="2"/>
          </p:cNvCxnSpPr>
          <p:nvPr/>
        </p:nvCxnSpPr>
        <p:spPr>
          <a:xfrm>
            <a:off x="6346751" y="2479818"/>
            <a:ext cx="812420" cy="1023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7699171" y="2490056"/>
            <a:ext cx="911429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FB7C8AB-547F-D77B-8510-D9956AFB9971}"/>
                  </a:ext>
                </a:extLst>
              </p:cNvPr>
              <p:cNvSpPr txBox="1"/>
              <p:nvPr/>
            </p:nvSpPr>
            <p:spPr>
              <a:xfrm>
                <a:off x="7038604" y="1766837"/>
                <a:ext cx="1110945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/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FB7C8AB-547F-D77B-8510-D9956AFB9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604" y="1766837"/>
                <a:ext cx="1110945" cy="384657"/>
              </a:xfrm>
              <a:prstGeom prst="rect">
                <a:avLst/>
              </a:prstGeom>
              <a:blipFill>
                <a:blip r:embed="rId4"/>
                <a:stretch>
                  <a:fillRect l="-2273" t="-35484" r="-7955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4230A8E-1138-285D-810D-523265D4F307}"/>
                  </a:ext>
                </a:extLst>
              </p:cNvPr>
              <p:cNvSpPr txBox="1"/>
              <p:nvPr/>
            </p:nvSpPr>
            <p:spPr>
              <a:xfrm>
                <a:off x="9384247" y="2000716"/>
                <a:ext cx="2349169" cy="81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2400" dirty="0"/>
                                <m:t> 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1" lang="zh-CN" altLang="en-US" sz="2400" dirty="0"/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4230A8E-1138-285D-810D-523265D4F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247" y="2000716"/>
                <a:ext cx="2349169" cy="819968"/>
              </a:xfrm>
              <a:prstGeom prst="rect">
                <a:avLst/>
              </a:prstGeom>
              <a:blipFill>
                <a:blip r:embed="rId5"/>
                <a:stretch>
                  <a:fillRect l="-535" t="-15152" r="-3209"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520BF269-75E7-1AE9-63A3-02FDA31E2AD1}"/>
              </a:ext>
            </a:extLst>
          </p:cNvPr>
          <p:cNvGrpSpPr/>
          <p:nvPr/>
        </p:nvGrpSpPr>
        <p:grpSpPr>
          <a:xfrm>
            <a:off x="8918078" y="2464842"/>
            <a:ext cx="2128244" cy="1143319"/>
            <a:chOff x="8918078" y="2464842"/>
            <a:chExt cx="2128244" cy="1143319"/>
          </a:xfrm>
        </p:grpSpPr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C31046C2-745B-ADA3-3121-97D1F2FDEB4D}"/>
                </a:ext>
              </a:extLst>
            </p:cNvPr>
            <p:cNvSpPr/>
            <p:nvPr/>
          </p:nvSpPr>
          <p:spPr>
            <a:xfrm>
              <a:off x="8918078" y="3068161"/>
              <a:ext cx="2128244" cy="540000"/>
            </a:xfrm>
            <a:prstGeom prst="roundRect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Partition function</a:t>
              </a:r>
              <a:endParaRPr kumimoji="1" lang="zh-CN" alt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C27EB5D-87ED-C4E2-ED46-04037A3EABA7}"/>
                </a:ext>
              </a:extLst>
            </p:cNvPr>
            <p:cNvSpPr/>
            <p:nvPr/>
          </p:nvSpPr>
          <p:spPr>
            <a:xfrm>
              <a:off x="9728667" y="2464842"/>
              <a:ext cx="468000" cy="4680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FF2787E-5FFB-5172-F93A-34D3782812D6}"/>
                  </a:ext>
                </a:extLst>
              </p:cNvPr>
              <p:cNvSpPr txBox="1"/>
              <p:nvPr/>
            </p:nvSpPr>
            <p:spPr>
              <a:xfrm>
                <a:off x="915502" y="4316790"/>
                <a:ext cx="5009802" cy="106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1" lang="zh-CN" altLang="en-US" sz="2400" dirty="0"/>
                                    <m:t> </m:t>
                                  </m:r>
                                </m:sup>
                              </m:sSup>
                            </m:e>
                          </m:nary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FF2787E-5FFB-5172-F93A-34D37828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02" y="4316790"/>
                <a:ext cx="5009802" cy="1060931"/>
              </a:xfrm>
              <a:prstGeom prst="rect">
                <a:avLst/>
              </a:prstGeom>
              <a:blipFill>
                <a:blip r:embed="rId6"/>
                <a:stretch>
                  <a:fillRect l="-10127" t="-137647" b="-19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47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34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7A7302C-6645-ED49-8CCD-AE2FE4F8C884}"/>
              </a:ext>
            </a:extLst>
          </p:cNvPr>
          <p:cNvSpPr/>
          <p:nvPr/>
        </p:nvSpPr>
        <p:spPr>
          <a:xfrm>
            <a:off x="921301" y="12700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F24A51B2-14DE-832E-1683-5CD9B4A74070}"/>
              </a:ext>
            </a:extLst>
          </p:cNvPr>
          <p:cNvSpPr txBox="1"/>
          <p:nvPr/>
        </p:nvSpPr>
        <p:spPr>
          <a:xfrm>
            <a:off x="626981" y="482312"/>
            <a:ext cx="8290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 more expressive generative models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D35EA80-D32F-C7D1-8857-9EC3E93F7A8D}"/>
              </a:ext>
            </a:extLst>
          </p:cNvPr>
          <p:cNvSpPr/>
          <p:nvPr/>
        </p:nvSpPr>
        <p:spPr>
          <a:xfrm>
            <a:off x="921301" y="21407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66F682D-2D2F-9F09-BCBF-3ED4A87183CD}"/>
              </a:ext>
            </a:extLst>
          </p:cNvPr>
          <p:cNvSpPr/>
          <p:nvPr/>
        </p:nvSpPr>
        <p:spPr>
          <a:xfrm>
            <a:off x="921301" y="3011400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C4F387-F6E3-859F-E837-6A5F4443D772}"/>
              </a:ext>
            </a:extLst>
          </p:cNvPr>
          <p:cNvSpPr/>
          <p:nvPr/>
        </p:nvSpPr>
        <p:spPr>
          <a:xfrm>
            <a:off x="2403901" y="157766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stCxn id="3" idx="6"/>
            <a:endCxn id="9" idx="1"/>
          </p:cNvCxnSpPr>
          <p:nvPr/>
        </p:nvCxnSpPr>
        <p:spPr>
          <a:xfrm>
            <a:off x="1461301" y="1540000"/>
            <a:ext cx="1021681" cy="11674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461301" y="1847666"/>
            <a:ext cx="942600" cy="56303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461301" y="2038585"/>
            <a:ext cx="1021681" cy="1242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/>
              <p:nvPr/>
            </p:nvSpPr>
            <p:spPr>
              <a:xfrm>
                <a:off x="339651" y="2197603"/>
                <a:ext cx="460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9705A7-4F36-BAB7-B1DD-B0F7C45E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1" y="2197603"/>
                <a:ext cx="46038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2677E22D-EB21-B6AA-1A3B-3C7B8ED5095E}"/>
              </a:ext>
            </a:extLst>
          </p:cNvPr>
          <p:cNvSpPr/>
          <p:nvPr/>
        </p:nvSpPr>
        <p:spPr>
          <a:xfrm>
            <a:off x="2403901" y="2798161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461301" y="1540000"/>
            <a:ext cx="1021681" cy="133724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BA57BE2-0B80-0A0C-CD3B-2FFFB919D537}"/>
              </a:ext>
            </a:extLst>
          </p:cNvPr>
          <p:cNvCxnSpPr>
            <a:cxnSpLocks/>
            <a:stCxn id="5" idx="6"/>
            <a:endCxn id="2" idx="2"/>
          </p:cNvCxnSpPr>
          <p:nvPr/>
        </p:nvCxnSpPr>
        <p:spPr>
          <a:xfrm>
            <a:off x="1461301" y="2410700"/>
            <a:ext cx="942600" cy="65746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505D3C3-E0E7-580C-DD0F-C8FF2996D314}"/>
              </a:ext>
            </a:extLst>
          </p:cNvPr>
          <p:cNvCxnSpPr>
            <a:cxnSpLocks/>
            <a:stCxn id="8" idx="6"/>
            <a:endCxn id="2" idx="3"/>
          </p:cNvCxnSpPr>
          <p:nvPr/>
        </p:nvCxnSpPr>
        <p:spPr>
          <a:xfrm flipV="1">
            <a:off x="1461301" y="3259080"/>
            <a:ext cx="1021681" cy="223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F7AB900-3302-C9D1-1C3C-E40D9324960B}"/>
              </a:ext>
            </a:extLst>
          </p:cNvPr>
          <p:cNvCxnSpPr>
            <a:cxnSpLocks/>
            <a:stCxn id="12" idx="6"/>
            <a:endCxn id="28" idx="1"/>
          </p:cNvCxnSpPr>
          <p:nvPr/>
        </p:nvCxnSpPr>
        <p:spPr>
          <a:xfrm>
            <a:off x="4626401" y="1847666"/>
            <a:ext cx="1259431" cy="44123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86FB178-5F78-DB8B-D56A-8B322BCF2678}"/>
              </a:ext>
            </a:extLst>
          </p:cNvPr>
          <p:cNvCxnSpPr>
            <a:cxnSpLocks/>
            <a:stCxn id="13" idx="6"/>
            <a:endCxn id="28" idx="3"/>
          </p:cNvCxnSpPr>
          <p:nvPr/>
        </p:nvCxnSpPr>
        <p:spPr>
          <a:xfrm flipV="1">
            <a:off x="4626401" y="2670737"/>
            <a:ext cx="1259431" cy="39742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32D1ED7-6941-B382-B06E-A9A44B89AE5E}"/>
              </a:ext>
            </a:extLst>
          </p:cNvPr>
          <p:cNvSpPr/>
          <p:nvPr/>
        </p:nvSpPr>
        <p:spPr>
          <a:xfrm>
            <a:off x="5806751" y="2209818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741D0DD-918F-BB96-4A82-9D806FBF48D4}"/>
              </a:ext>
            </a:extLst>
          </p:cNvPr>
          <p:cNvSpPr/>
          <p:nvPr/>
        </p:nvSpPr>
        <p:spPr>
          <a:xfrm>
            <a:off x="2403901" y="2186049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A742B91-383A-87AC-4885-5845712FEA09}"/>
              </a:ext>
            </a:extLst>
          </p:cNvPr>
          <p:cNvCxnSpPr>
            <a:cxnSpLocks/>
            <a:stCxn id="3" idx="6"/>
            <a:endCxn id="10" idx="1"/>
          </p:cNvCxnSpPr>
          <p:nvPr/>
        </p:nvCxnSpPr>
        <p:spPr>
          <a:xfrm>
            <a:off x="1461301" y="1540000"/>
            <a:ext cx="1021681" cy="72513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461301" y="2410700"/>
            <a:ext cx="942600" cy="4534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8" idx="6"/>
            <a:endCxn id="2" idx="2"/>
          </p:cNvCxnSpPr>
          <p:nvPr/>
        </p:nvCxnSpPr>
        <p:spPr>
          <a:xfrm flipV="1">
            <a:off x="1461301" y="3068161"/>
            <a:ext cx="942600" cy="21323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16" idx="6"/>
            <a:endCxn id="28" idx="2"/>
          </p:cNvCxnSpPr>
          <p:nvPr/>
        </p:nvCxnSpPr>
        <p:spPr>
          <a:xfrm>
            <a:off x="4626401" y="2449867"/>
            <a:ext cx="1180350" cy="2995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24F0857C-BB3D-D84A-391A-B589FD20AF59}"/>
              </a:ext>
            </a:extLst>
          </p:cNvPr>
          <p:cNvSpPr/>
          <p:nvPr/>
        </p:nvSpPr>
        <p:spPr>
          <a:xfrm>
            <a:off x="4086401" y="157766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34785F6-DE5B-599D-4ECE-FA318B964655}"/>
              </a:ext>
            </a:extLst>
          </p:cNvPr>
          <p:cNvSpPr/>
          <p:nvPr/>
        </p:nvSpPr>
        <p:spPr>
          <a:xfrm>
            <a:off x="4086401" y="2798161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13064D4-703A-D1C9-C272-07390B53A255}"/>
              </a:ext>
            </a:extLst>
          </p:cNvPr>
          <p:cNvSpPr/>
          <p:nvPr/>
        </p:nvSpPr>
        <p:spPr>
          <a:xfrm>
            <a:off x="4086401" y="2179867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5E90A0A-CA4F-762E-61FF-4E75BF888898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2943901" y="1847666"/>
            <a:ext cx="1142500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854AC6E-31AC-AC3F-EBC2-335CA3F76B38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943901" y="1847666"/>
            <a:ext cx="1142500" cy="60838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1B0FB219-9906-276A-5FF2-A6889A2812EB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 flipV="1">
            <a:off x="2943901" y="1847666"/>
            <a:ext cx="1142500" cy="122049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8642FFF-CC03-F5AF-06C6-F0087C80670F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2943901" y="1847666"/>
            <a:ext cx="1142500" cy="122049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A0C0D89-4A7D-8AC7-8731-D29087D2B9B5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2943901" y="2456049"/>
            <a:ext cx="1142500" cy="61211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FE23B33-A90B-08E8-3F01-FFBE815EFD99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 flipV="1">
            <a:off x="2943901" y="2449867"/>
            <a:ext cx="1142500" cy="61829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A3748A2A-0313-4A42-B03B-05956C7C4479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943901" y="1847666"/>
            <a:ext cx="1142500" cy="60220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3007E7B8-5F9B-DFC3-25FC-AEBAEAC42304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2943901" y="2449867"/>
            <a:ext cx="1142500" cy="618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F2B069F-86E9-5C10-A759-86120366820B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2943901" y="3068161"/>
            <a:ext cx="1142500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BCBFFCF-2850-BD3B-FF2E-16D08AB69E65}"/>
              </a:ext>
            </a:extLst>
          </p:cNvPr>
          <p:cNvSpPr/>
          <p:nvPr/>
        </p:nvSpPr>
        <p:spPr>
          <a:xfrm>
            <a:off x="3245151" y="1452428"/>
            <a:ext cx="540000" cy="176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009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3200" dirty="0">
              <a:solidFill>
                <a:srgbClr val="009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87DDF20-BA06-B32C-9B61-B124A7EF02F6}"/>
                  </a:ext>
                </a:extLst>
              </p:cNvPr>
              <p:cNvSpPr txBox="1"/>
              <p:nvPr/>
            </p:nvSpPr>
            <p:spPr>
              <a:xfrm>
                <a:off x="5569001" y="1676886"/>
                <a:ext cx="1000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87DDF20-BA06-B32C-9B61-B124A7EF0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001" y="1676886"/>
                <a:ext cx="1000723" cy="461665"/>
              </a:xfrm>
              <a:prstGeom prst="rect">
                <a:avLst/>
              </a:prstGeom>
              <a:blipFill>
                <a:blip r:embed="rId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9C123BD8-A630-6EC9-BCD3-E6D6CB8B5291}"/>
              </a:ext>
            </a:extLst>
          </p:cNvPr>
          <p:cNvSpPr/>
          <p:nvPr/>
        </p:nvSpPr>
        <p:spPr>
          <a:xfrm>
            <a:off x="7159171" y="222005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32D1ED7-6941-B382-B06E-A9A44B89AE5E}"/>
              </a:ext>
            </a:extLst>
          </p:cNvPr>
          <p:cNvSpPr/>
          <p:nvPr/>
        </p:nvSpPr>
        <p:spPr>
          <a:xfrm>
            <a:off x="8610600" y="2220056"/>
            <a:ext cx="540000" cy="540000"/>
          </a:xfrm>
          <a:prstGeom prst="ellipse">
            <a:avLst/>
          </a:prstGeom>
          <a:solidFill>
            <a:srgbClr val="92D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87A5A00-FD27-3BB8-8476-94B0F955C8B6}"/>
              </a:ext>
            </a:extLst>
          </p:cNvPr>
          <p:cNvCxnSpPr>
            <a:cxnSpLocks/>
            <a:stCxn id="28" idx="6"/>
            <a:endCxn id="24" idx="2"/>
          </p:cNvCxnSpPr>
          <p:nvPr/>
        </p:nvCxnSpPr>
        <p:spPr>
          <a:xfrm>
            <a:off x="6346751" y="2479818"/>
            <a:ext cx="812420" cy="1023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1F992908-E80D-0AAD-87FA-B45E33057181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7699171" y="2490056"/>
            <a:ext cx="911429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FB7C8AB-547F-D77B-8510-D9956AFB9971}"/>
                  </a:ext>
                </a:extLst>
              </p:cNvPr>
              <p:cNvSpPr txBox="1"/>
              <p:nvPr/>
            </p:nvSpPr>
            <p:spPr>
              <a:xfrm>
                <a:off x="7038604" y="1766837"/>
                <a:ext cx="1110945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/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FB7C8AB-547F-D77B-8510-D9956AFB9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604" y="1766837"/>
                <a:ext cx="1110945" cy="384657"/>
              </a:xfrm>
              <a:prstGeom prst="rect">
                <a:avLst/>
              </a:prstGeom>
              <a:blipFill>
                <a:blip r:embed="rId4"/>
                <a:stretch>
                  <a:fillRect l="-2273" t="-35484" r="-7955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4230A8E-1138-285D-810D-523265D4F307}"/>
                  </a:ext>
                </a:extLst>
              </p:cNvPr>
              <p:cNvSpPr txBox="1"/>
              <p:nvPr/>
            </p:nvSpPr>
            <p:spPr>
              <a:xfrm>
                <a:off x="9384247" y="2000716"/>
                <a:ext cx="2349169" cy="81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2400" dirty="0"/>
                                <m:t> 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1" lang="zh-CN" altLang="en-US" sz="2400" dirty="0"/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4230A8E-1138-285D-810D-523265D4F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247" y="2000716"/>
                <a:ext cx="2349169" cy="819968"/>
              </a:xfrm>
              <a:prstGeom prst="rect">
                <a:avLst/>
              </a:prstGeom>
              <a:blipFill>
                <a:blip r:embed="rId5"/>
                <a:stretch>
                  <a:fillRect l="-535" t="-15152" r="-3209"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>
            <a:extLst>
              <a:ext uri="{FF2B5EF4-FFF2-40B4-BE49-F238E27FC236}">
                <a16:creationId xmlns:a16="http://schemas.microsoft.com/office/drawing/2014/main" id="{C31046C2-745B-ADA3-3121-97D1F2FDEB4D}"/>
              </a:ext>
            </a:extLst>
          </p:cNvPr>
          <p:cNvSpPr/>
          <p:nvPr/>
        </p:nvSpPr>
        <p:spPr>
          <a:xfrm>
            <a:off x="8918078" y="3068161"/>
            <a:ext cx="2128244" cy="540000"/>
          </a:xfrm>
          <a:prstGeom prst="round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 function</a:t>
            </a:r>
            <a:endParaRPr kumimoji="1" lang="zh-CN" altLang="en-US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9C27EB5D-87ED-C4E2-ED46-04037A3EABA7}"/>
              </a:ext>
            </a:extLst>
          </p:cNvPr>
          <p:cNvSpPr/>
          <p:nvPr/>
        </p:nvSpPr>
        <p:spPr>
          <a:xfrm>
            <a:off x="9728667" y="2464842"/>
            <a:ext cx="468000" cy="468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E3AE3DF-5E88-A263-C552-8E50BBAF202C}"/>
              </a:ext>
            </a:extLst>
          </p:cNvPr>
          <p:cNvGrpSpPr/>
          <p:nvPr/>
        </p:nvGrpSpPr>
        <p:grpSpPr>
          <a:xfrm>
            <a:off x="339651" y="4189889"/>
            <a:ext cx="5009802" cy="1430659"/>
            <a:chOff x="915502" y="4316790"/>
            <a:chExt cx="5009802" cy="1430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1FF2787E-5FFB-5172-F93A-34D3782812D6}"/>
                    </a:ext>
                  </a:extLst>
                </p:cNvPr>
                <p:cNvSpPr txBox="1"/>
                <p:nvPr/>
              </p:nvSpPr>
              <p:spPr>
                <a:xfrm>
                  <a:off x="915502" y="4316790"/>
                  <a:ext cx="5009802" cy="1060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kumimoji="1"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kumimoji="1" lang="zh-CN" altLang="en-US" sz="2400" dirty="0"/>
                                      <m:t> 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  <m:r>
                              <a:rPr kumimoji="1"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1FF2787E-5FFB-5172-F93A-34D378281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502" y="4316790"/>
                  <a:ext cx="5009802" cy="1060931"/>
                </a:xfrm>
                <a:prstGeom prst="rect">
                  <a:avLst/>
                </a:prstGeom>
                <a:blipFill>
                  <a:blip r:embed="rId6"/>
                  <a:stretch>
                    <a:fillRect l="-9848" t="-137647" b="-19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5CBC036-5B5E-85B8-9CE8-17B2ED1CFBE9}"/>
                </a:ext>
              </a:extLst>
            </p:cNvPr>
            <p:cNvGrpSpPr/>
            <p:nvPr/>
          </p:nvGrpSpPr>
          <p:grpSpPr>
            <a:xfrm>
              <a:off x="3100159" y="5106961"/>
              <a:ext cx="640488" cy="640488"/>
              <a:chOff x="6896100" y="4521200"/>
              <a:chExt cx="640488" cy="640488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4FE596D-442A-E289-4F4A-317094556F5F}"/>
                  </a:ext>
                </a:extLst>
              </p:cNvPr>
              <p:cNvSpPr/>
              <p:nvPr/>
            </p:nvSpPr>
            <p:spPr>
              <a:xfrm>
                <a:off x="6896100" y="4521200"/>
                <a:ext cx="640488" cy="640488"/>
              </a:xfrm>
              <a:prstGeom prst="ellipse">
                <a:avLst/>
              </a:prstGeom>
              <a:solidFill>
                <a:srgbClr val="9411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60" name="图形 59" descr="关闭">
                <a:extLst>
                  <a:ext uri="{FF2B5EF4-FFF2-40B4-BE49-F238E27FC236}">
                    <a16:creationId xmlns:a16="http://schemas.microsoft.com/office/drawing/2014/main" id="{0A75984C-F642-9D1F-98D6-2DE78D59A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896100" y="4521200"/>
                <a:ext cx="640488" cy="640488"/>
              </a:xfrm>
              <a:prstGeom prst="rect">
                <a:avLst/>
              </a:prstGeom>
            </p:spPr>
          </p:pic>
        </p:grp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9316B2CE-CFD9-9BD7-36E7-8E74CCDF9162}"/>
              </a:ext>
            </a:extLst>
          </p:cNvPr>
          <p:cNvSpPr txBox="1"/>
          <p:nvPr/>
        </p:nvSpPr>
        <p:spPr>
          <a:xfrm>
            <a:off x="6043506" y="3595586"/>
            <a:ext cx="5674187" cy="151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Partition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Variational auto-encoders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(Kingma &amp; Welling 2014, Rezende et al. 2014)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Contrastive divergence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(Hinton 2002)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BC802D8-40A8-6E95-EDB6-71B774AF1E07}"/>
              </a:ext>
            </a:extLst>
          </p:cNvPr>
          <p:cNvSpPr txBox="1"/>
          <p:nvPr/>
        </p:nvSpPr>
        <p:spPr>
          <a:xfrm>
            <a:off x="6069362" y="5068882"/>
            <a:ext cx="6188298" cy="1333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model architectures: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Autoregressive models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(Bengio &amp; Bengio 2000)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Normalizing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(Dinh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al. 2014)</a:t>
            </a:r>
          </a:p>
        </p:txBody>
      </p:sp>
    </p:spTree>
    <p:extLst>
      <p:ext uri="{BB962C8B-B14F-4D97-AF65-F5344CB8AC3E}">
        <p14:creationId xmlns:p14="http://schemas.microsoft.com/office/powerpoint/2010/main" val="262030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35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FC617-3045-2941-F0BE-EFE077A6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880"/>
            <a:ext cx="3826772" cy="27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5F37D8-1C1D-F5F0-34F1-15B19AA6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206" y="1413880"/>
            <a:ext cx="4050000" cy="27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9BA6403-4AA8-9169-8CD7-53C074AAC5D2}"/>
                  </a:ext>
                </a:extLst>
              </p:cNvPr>
              <p:cNvSpPr txBox="1"/>
              <p:nvPr/>
            </p:nvSpPr>
            <p:spPr>
              <a:xfrm>
                <a:off x="612032" y="4652164"/>
                <a:ext cx="2602708" cy="912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2400" dirty="0"/>
                                <m:t> 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1" lang="zh-CN" altLang="en-US" sz="2400" dirty="0"/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9BA6403-4AA8-9169-8CD7-53C074AAC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" y="4652164"/>
                <a:ext cx="2602708" cy="912301"/>
              </a:xfrm>
              <a:prstGeom prst="rect">
                <a:avLst/>
              </a:prstGeom>
              <a:blipFill>
                <a:blip r:embed="rId4"/>
                <a:stretch>
                  <a:fillRect l="-488" t="-8219"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20">
            <a:extLst>
              <a:ext uri="{FF2B5EF4-FFF2-40B4-BE49-F238E27FC236}">
                <a16:creationId xmlns:a16="http://schemas.microsoft.com/office/drawing/2014/main" id="{3ED2FFFC-872F-6ADC-7BFC-BD5592E80FB5}"/>
              </a:ext>
            </a:extLst>
          </p:cNvPr>
          <p:cNvSpPr txBox="1"/>
          <p:nvPr/>
        </p:nvSpPr>
        <p:spPr>
          <a:xfrm>
            <a:off x="616641" y="199579"/>
            <a:ext cx="587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Bypassing the partition function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715FF7-5F43-AB2C-148E-29B4294091CE}"/>
              </a:ext>
            </a:extLst>
          </p:cNvPr>
          <p:cNvSpPr txBox="1"/>
          <p:nvPr/>
        </p:nvSpPr>
        <p:spPr>
          <a:xfrm>
            <a:off x="771297" y="4182967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Density function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81A134-3B04-FA1A-ED87-D953EA9E9CC3}"/>
              </a:ext>
            </a:extLst>
          </p:cNvPr>
          <p:cNvSpPr txBox="1"/>
          <p:nvPr/>
        </p:nvSpPr>
        <p:spPr>
          <a:xfrm>
            <a:off x="8089899" y="4182967"/>
            <a:ext cx="3289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(Stein 1986) Score function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650BBD2-422A-AFDB-BA5A-3378B11ED01E}"/>
                  </a:ext>
                </a:extLst>
              </p:cNvPr>
              <p:cNvSpPr txBox="1"/>
              <p:nvPr/>
            </p:nvSpPr>
            <p:spPr>
              <a:xfrm>
                <a:off x="1535078" y="891853"/>
                <a:ext cx="7566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650BBD2-422A-AFDB-BA5A-3378B11ED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078" y="891853"/>
                <a:ext cx="756617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080AA2-A43A-85E9-816E-53E79F9ED1A9}"/>
                  </a:ext>
                </a:extLst>
              </p:cNvPr>
              <p:cNvSpPr txBox="1"/>
              <p:nvPr/>
            </p:nvSpPr>
            <p:spPr>
              <a:xfrm>
                <a:off x="8637061" y="891853"/>
                <a:ext cx="15541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zh-CN" altLang="en-US" sz="2000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080AA2-A43A-85E9-816E-53E79F9ED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061" y="891853"/>
                <a:ext cx="1554159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5E04AB0A-AA97-04CD-AC27-63C49F91400F}"/>
              </a:ext>
            </a:extLst>
          </p:cNvPr>
          <p:cNvGrpSpPr/>
          <p:nvPr/>
        </p:nvGrpSpPr>
        <p:grpSpPr>
          <a:xfrm>
            <a:off x="7646192" y="4923648"/>
            <a:ext cx="4545808" cy="924286"/>
            <a:chOff x="6503192" y="4877108"/>
            <a:chExt cx="4545808" cy="924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2CC77BB-BF7B-97B7-D136-47F01190373C}"/>
                    </a:ext>
                  </a:extLst>
                </p:cNvPr>
                <p:cNvSpPr txBox="1"/>
                <p:nvPr/>
              </p:nvSpPr>
              <p:spPr>
                <a:xfrm>
                  <a:off x="6503192" y="4877108"/>
                  <a:ext cx="45458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zh-CN" altLang="en-US" sz="2400" i="1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40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2CC77BB-BF7B-97B7-D136-47F011903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3192" y="4877108"/>
                  <a:ext cx="4545808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3333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185D86F-3486-25FB-4A78-23417FD2BAF8}"/>
                    </a:ext>
                  </a:extLst>
                </p:cNvPr>
                <p:cNvSpPr txBox="1"/>
                <p:nvPr/>
              </p:nvSpPr>
              <p:spPr>
                <a:xfrm>
                  <a:off x="7761291" y="5339729"/>
                  <a:ext cx="183409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185D86F-3486-25FB-4A78-23417FD2B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1291" y="5339729"/>
                  <a:ext cx="183409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0DB2703-784C-BB3C-6E6D-7FEA116401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2831" y="1777583"/>
            <a:ext cx="3313489" cy="33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6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36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C42145-3DD8-C2FD-4632-DEF22C8BAD45}"/>
              </a:ext>
            </a:extLst>
          </p:cNvPr>
          <p:cNvSpPr txBox="1"/>
          <p:nvPr/>
        </p:nvSpPr>
        <p:spPr>
          <a:xfrm>
            <a:off x="647700" y="279400"/>
            <a:ext cx="5787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estimate score function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98FF816-2138-5059-D4BA-E6E563D87140}"/>
                  </a:ext>
                </a:extLst>
              </p:cNvPr>
              <p:cNvSpPr txBox="1"/>
              <p:nvPr/>
            </p:nvSpPr>
            <p:spPr>
              <a:xfrm>
                <a:off x="746342" y="864175"/>
                <a:ext cx="6323911" cy="577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 i.i.d.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CN" sz="2400" b="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98FF816-2138-5059-D4BA-E6E563D8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42" y="864175"/>
                <a:ext cx="6323911" cy="577850"/>
              </a:xfrm>
              <a:prstGeom prst="rect">
                <a:avLst/>
              </a:prstGeom>
              <a:blipFill>
                <a:blip r:embed="rId2"/>
                <a:stretch>
                  <a:fillRect l="-1202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083AFA39-3B0E-A49B-E996-B162ECD3FC80}"/>
              </a:ext>
            </a:extLst>
          </p:cNvPr>
          <p:cNvGrpSpPr/>
          <p:nvPr/>
        </p:nvGrpSpPr>
        <p:grpSpPr>
          <a:xfrm>
            <a:off x="1850205" y="3104019"/>
            <a:ext cx="8491589" cy="691471"/>
            <a:chOff x="2772888" y="3276723"/>
            <a:chExt cx="8491589" cy="691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5FC64A2-F416-2BD3-09A7-73EE12A6F430}"/>
                    </a:ext>
                  </a:extLst>
                </p:cNvPr>
                <p:cNvSpPr txBox="1"/>
                <p:nvPr/>
              </p:nvSpPr>
              <p:spPr>
                <a:xfrm>
                  <a:off x="2772888" y="3276723"/>
                  <a:ext cx="5380512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zh-CN" altLang="en-US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400" i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data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 smtClean="0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400" i="1" smtClean="0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5FC64A2-F416-2BD3-09A7-73EE12A6F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2888" y="3276723"/>
                  <a:ext cx="5380512" cy="691471"/>
                </a:xfrm>
                <a:prstGeom prst="rect">
                  <a:avLst/>
                </a:prstGeom>
                <a:blipFill>
                  <a:blip r:embed="rId4"/>
                  <a:stretch>
                    <a:fillRect t="-1786" r="-23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18D3F16-BE7F-A4A4-8B08-48F981F0D6E8}"/>
                </a:ext>
              </a:extLst>
            </p:cNvPr>
            <p:cNvSpPr txBox="1"/>
            <p:nvPr/>
          </p:nvSpPr>
          <p:spPr>
            <a:xfrm>
              <a:off x="8425238" y="3391625"/>
              <a:ext cx="2839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(Fisher divergence)</a:t>
              </a:r>
              <a:endPara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D5E6E4-3EE2-62CE-C7EB-A1023C7F129E}"/>
              </a:ext>
            </a:extLst>
          </p:cNvPr>
          <p:cNvGrpSpPr/>
          <p:nvPr/>
        </p:nvGrpSpPr>
        <p:grpSpPr>
          <a:xfrm>
            <a:off x="717705" y="4113989"/>
            <a:ext cx="8161568" cy="2242361"/>
            <a:chOff x="717705" y="4113989"/>
            <a:chExt cx="8161568" cy="224236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E20CAF-DAF9-BEDC-7B67-574BD7BCE709}"/>
                </a:ext>
              </a:extLst>
            </p:cNvPr>
            <p:cNvSpPr txBox="1"/>
            <p:nvPr/>
          </p:nvSpPr>
          <p:spPr>
            <a:xfrm>
              <a:off x="717705" y="4113989"/>
              <a:ext cx="81615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sz="24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Integration by parts → </a:t>
              </a:r>
              <a:r>
                <a:rPr lang="en" altLang="zh-CN" sz="24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Score Matching (</a:t>
              </a:r>
              <a:r>
                <a:rPr lang="en" altLang="zh-CN" sz="24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Hyvärinen 2005)</a:t>
              </a:r>
              <a:endParaRPr lang="en" altLang="zh-CN" dirty="0"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8496AC2-B0BC-C380-9CF0-A7929256E1C5}"/>
                    </a:ext>
                  </a:extLst>
                </p:cNvPr>
                <p:cNvSpPr txBox="1"/>
                <p:nvPr/>
              </p:nvSpPr>
              <p:spPr>
                <a:xfrm>
                  <a:off x="2093069" y="4592111"/>
                  <a:ext cx="5410840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trace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zh-CN" altLang="en-US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8496AC2-B0BC-C380-9CF0-A7929256E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069" y="4592111"/>
                  <a:ext cx="5410840" cy="691471"/>
                </a:xfrm>
                <a:prstGeom prst="rect">
                  <a:avLst/>
                </a:prstGeom>
                <a:blipFill>
                  <a:blip r:embed="rId5"/>
                  <a:stretch>
                    <a:fillRect t="-1786" r="-703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B574CC4-7E87-C84C-816D-879592473494}"/>
                    </a:ext>
                  </a:extLst>
                </p:cNvPr>
                <p:cNvSpPr txBox="1"/>
                <p:nvPr/>
              </p:nvSpPr>
              <p:spPr>
                <a:xfrm>
                  <a:off x="1402381" y="5225528"/>
                  <a:ext cx="6100174" cy="11308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FF2F9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FF2F9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srgbClr val="FF2F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FF2F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400" b="0" i="1" smtClean="0">
                                                <a:solidFill>
                                                  <a:srgbClr val="0432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0432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b="0" i="1" smtClean="0">
                                                <a:solidFill>
                                                  <a:srgbClr val="0432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trace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2F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zh-CN" altLang="en-US" sz="2400" i="1">
                                    <a:solidFill>
                                      <a:srgbClr val="FF2F92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2F9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2F9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2F9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2F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FF2F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)]</m:t>
                            </m:r>
                          </m:e>
                        </m:nary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B574CC4-7E87-C84C-816D-879592473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381" y="5225528"/>
                  <a:ext cx="6100174" cy="1130822"/>
                </a:xfrm>
                <a:prstGeom prst="rect">
                  <a:avLst/>
                </a:prstGeom>
                <a:blipFill>
                  <a:blip r:embed="rId6"/>
                  <a:stretch>
                    <a:fillRect l="-832" t="-102222" b="-15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C5702F2-9207-142C-DE11-D0D41FD404F6}"/>
              </a:ext>
            </a:extLst>
          </p:cNvPr>
          <p:cNvGrpSpPr/>
          <p:nvPr/>
        </p:nvGrpSpPr>
        <p:grpSpPr>
          <a:xfrm>
            <a:off x="4798489" y="4693608"/>
            <a:ext cx="5692754" cy="1337805"/>
            <a:chOff x="4798489" y="4693608"/>
            <a:chExt cx="5692754" cy="13378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51FEC2-6F73-5D77-C2C5-2C85F3E78A11}"/>
                </a:ext>
              </a:extLst>
            </p:cNvPr>
            <p:cNvSpPr/>
            <p:nvPr/>
          </p:nvSpPr>
          <p:spPr>
            <a:xfrm>
              <a:off x="5295600" y="4693608"/>
              <a:ext cx="2032126" cy="52369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51FEC2-6F73-5D77-C2C5-2C85F3E78A11}"/>
                </a:ext>
              </a:extLst>
            </p:cNvPr>
            <p:cNvSpPr/>
            <p:nvPr/>
          </p:nvSpPr>
          <p:spPr>
            <a:xfrm>
              <a:off x="4798489" y="5507721"/>
              <a:ext cx="2032126" cy="52369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418D3005-97AB-832B-727B-505CC579AD30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503909" y="4937847"/>
              <a:ext cx="1106691" cy="345735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D3CA1E18-2D14-83B7-C7F8-0DDB921AA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2472" y="5629318"/>
              <a:ext cx="1748128" cy="161621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8B490F6-DDBC-BCCF-8A46-DCC8B66CA990}"/>
                </a:ext>
              </a:extLst>
            </p:cNvPr>
            <p:cNvSpPr txBox="1"/>
            <p:nvPr/>
          </p:nvSpPr>
          <p:spPr>
            <a:xfrm>
              <a:off x="8610600" y="5230449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scalable</a:t>
              </a:r>
              <a:endParaRPr kumimoji="1" lang="zh-CN" alt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C4C8E2F-334D-1A1C-60AA-AC9C8710B1CB}"/>
              </a:ext>
            </a:extLst>
          </p:cNvPr>
          <p:cNvSpPr txBox="1"/>
          <p:nvPr/>
        </p:nvSpPr>
        <p:spPr>
          <a:xfrm>
            <a:off x="759280" y="2496593"/>
            <a:ext cx="8304727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Objective: How to compare two vector fields of score? 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BE82444-3EB2-EEFD-A726-BC2B545970D9}"/>
                  </a:ext>
                </a:extLst>
              </p:cNvPr>
              <p:cNvSpPr txBox="1"/>
              <p:nvPr/>
            </p:nvSpPr>
            <p:spPr>
              <a:xfrm>
                <a:off x="759280" y="1975055"/>
                <a:ext cx="9345414" cy="577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 Model: A trainable vector-valued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FF2F9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rgbClr val="FF2F9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zh-CN" sz="24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BE82444-3EB2-EEFD-A726-BC2B54597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80" y="1975055"/>
                <a:ext cx="9345414" cy="577722"/>
              </a:xfrm>
              <a:prstGeom prst="rect">
                <a:avLst/>
              </a:prstGeom>
              <a:blipFill>
                <a:blip r:embed="rId7"/>
                <a:stretch>
                  <a:fillRect l="-951"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57A266C-0BC1-86D0-C393-6EB0341D4D29}"/>
                  </a:ext>
                </a:extLst>
              </p:cNvPr>
              <p:cNvSpPr txBox="1"/>
              <p:nvPr/>
            </p:nvSpPr>
            <p:spPr>
              <a:xfrm>
                <a:off x="764326" y="1451271"/>
                <a:ext cx="6098146" cy="577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Goal: Estimating the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zh-CN" altLang="en-US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zh-CN" sz="24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57A266C-0BC1-86D0-C393-6EB0341D4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26" y="1451271"/>
                <a:ext cx="6098146" cy="577850"/>
              </a:xfrm>
              <a:prstGeom prst="rect">
                <a:avLst/>
              </a:prstGeom>
              <a:blipFill>
                <a:blip r:embed="rId8"/>
                <a:stretch>
                  <a:fillRect l="-1455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五角星 12">
            <a:hlinkClick r:id="rId9" action="ppaction://hlinksldjump"/>
            <a:extLst>
              <a:ext uri="{FF2B5EF4-FFF2-40B4-BE49-F238E27FC236}">
                <a16:creationId xmlns:a16="http://schemas.microsoft.com/office/drawing/2014/main" id="{24F64BE6-EABB-706D-D2BF-820EA279A1E5}"/>
              </a:ext>
            </a:extLst>
          </p:cNvPr>
          <p:cNvSpPr/>
          <p:nvPr/>
        </p:nvSpPr>
        <p:spPr>
          <a:xfrm>
            <a:off x="6798343" y="279400"/>
            <a:ext cx="543819" cy="47677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730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37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1FEBF3-49B6-46B0-5CB8-87138F5910B1}"/>
              </a:ext>
            </a:extLst>
          </p:cNvPr>
          <p:cNvSpPr txBox="1"/>
          <p:nvPr/>
        </p:nvSpPr>
        <p:spPr>
          <a:xfrm>
            <a:off x="600205" y="318173"/>
            <a:ext cx="8243169" cy="1070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Sliced score matching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400" b="1" dirty="0">
                <a:effectLst/>
                <a:latin typeface="Arial" panose="020B0604020202020204" pitchFamily="34" charset="0"/>
              </a:rPr>
              <a:t>Intuition: </a:t>
            </a:r>
            <a:r>
              <a:rPr lang="en" altLang="zh-CN" sz="2400" dirty="0">
                <a:effectLst/>
                <a:latin typeface="ArialMT"/>
              </a:rPr>
              <a:t>one dimensional problems should be easier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2EA405-D0D5-6894-EAB0-38F152718C7D}"/>
              </a:ext>
            </a:extLst>
          </p:cNvPr>
          <p:cNvGrpSpPr/>
          <p:nvPr/>
        </p:nvGrpSpPr>
        <p:grpSpPr>
          <a:xfrm>
            <a:off x="600205" y="3899874"/>
            <a:ext cx="8781790" cy="1324440"/>
            <a:chOff x="600205" y="3899874"/>
            <a:chExt cx="8781790" cy="132444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C3D141D-14D4-54A0-E82D-C510E175F5E6}"/>
                </a:ext>
              </a:extLst>
            </p:cNvPr>
            <p:cNvSpPr txBox="1"/>
            <p:nvPr/>
          </p:nvSpPr>
          <p:spPr>
            <a:xfrm>
              <a:off x="600205" y="3899874"/>
              <a:ext cx="87817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Integration by parts → </a:t>
              </a:r>
              <a:r>
                <a:rPr kumimoji="0" lang="en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Sliced </a:t>
              </a:r>
              <a:r>
                <a:rPr kumimoji="0" lang="e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Score Matching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2647448-2EE5-7467-F60A-E51E8B586049}"/>
                    </a:ext>
                  </a:extLst>
                </p:cNvPr>
                <p:cNvSpPr txBox="1"/>
                <p:nvPr/>
              </p:nvSpPr>
              <p:spPr>
                <a:xfrm>
                  <a:off x="2048004" y="4440510"/>
                  <a:ext cx="7221255" cy="783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kumimoji="1"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kumimoji="1" lang="zh-CN" altLang="en-US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kumimoji="1" lang="en-US" altLang="zh-CN" sz="2400" b="0" i="1" smtClean="0">
                            <a:solidFill>
                              <a:srgbClr val="FF2F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zh-CN" sz="2400" i="1" smtClean="0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2647448-2EE5-7467-F60A-E51E8B586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004" y="4440510"/>
                  <a:ext cx="7221255" cy="783804"/>
                </a:xfrm>
                <a:prstGeom prst="rect">
                  <a:avLst/>
                </a:prstGeom>
                <a:blipFill>
                  <a:blip r:embed="rId2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FDB113-1B67-F2AF-8EA2-F941A08457C0}"/>
              </a:ext>
            </a:extLst>
          </p:cNvPr>
          <p:cNvGrpSpPr/>
          <p:nvPr/>
        </p:nvGrpSpPr>
        <p:grpSpPr>
          <a:xfrm>
            <a:off x="4715284" y="4630211"/>
            <a:ext cx="1810602" cy="1463690"/>
            <a:chOff x="4715284" y="4630211"/>
            <a:chExt cx="1810602" cy="146369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051FEC2-6F73-5D77-C2C5-2C85F3E78A11}"/>
                </a:ext>
              </a:extLst>
            </p:cNvPr>
            <p:cNvSpPr/>
            <p:nvPr/>
          </p:nvSpPr>
          <p:spPr>
            <a:xfrm>
              <a:off x="4715284" y="4630211"/>
              <a:ext cx="1650715" cy="48582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2255A8A7-7BC0-FBD7-F91F-B72B156BFB5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5658632" y="5224314"/>
              <a:ext cx="0" cy="43745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2C823C-D7D5-B0FA-5850-783562884544}"/>
                </a:ext>
              </a:extLst>
            </p:cNvPr>
            <p:cNvSpPr txBox="1"/>
            <p:nvPr/>
          </p:nvSpPr>
          <p:spPr>
            <a:xfrm>
              <a:off x="4999451" y="5632236"/>
              <a:ext cx="15264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Scalable!</a:t>
              </a:r>
              <a:endParaRPr lang="zh-CN" altLang="en-US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6A00A0B-82EA-2217-7575-1D2B64D45780}"/>
              </a:ext>
            </a:extLst>
          </p:cNvPr>
          <p:cNvSpPr txBox="1"/>
          <p:nvPr/>
        </p:nvSpPr>
        <p:spPr>
          <a:xfrm>
            <a:off x="131852" y="6131698"/>
            <a:ext cx="10471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Song et al. </a:t>
            </a:r>
            <a:r>
              <a:rPr lang="en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Sliced Score Matching: A Scalable Approach to Density and Score Estimation, UAI 2019 Oral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2AF8B76-A57E-764C-3AEF-C1BE39F591B5}"/>
              </a:ext>
            </a:extLst>
          </p:cNvPr>
          <p:cNvGrpSpPr/>
          <p:nvPr/>
        </p:nvGrpSpPr>
        <p:grpSpPr>
          <a:xfrm>
            <a:off x="600205" y="1869608"/>
            <a:ext cx="8243169" cy="1559392"/>
            <a:chOff x="600205" y="1869608"/>
            <a:chExt cx="8243169" cy="155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CC2CD118-E678-C4EA-023D-1CAF84AB2ADC}"/>
                    </a:ext>
                  </a:extLst>
                </p:cNvPr>
                <p:cNvSpPr txBox="1"/>
                <p:nvPr/>
              </p:nvSpPr>
              <p:spPr>
                <a:xfrm>
                  <a:off x="2237911" y="2737529"/>
                  <a:ext cx="6605463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kumimoji="1" lang="zh-CN" altLang="en-US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400" i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data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zh-CN" sz="2400" i="1" smtClean="0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CC2CD118-E678-C4EA-023D-1CAF84AB2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7911" y="2737529"/>
                  <a:ext cx="6605463" cy="691471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661094E-2C26-7CEA-7BE7-32C37BA22E36}"/>
                </a:ext>
              </a:extLst>
            </p:cNvPr>
            <p:cNvSpPr txBox="1"/>
            <p:nvPr/>
          </p:nvSpPr>
          <p:spPr>
            <a:xfrm>
              <a:off x="600205" y="1869608"/>
              <a:ext cx="8243169" cy="577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rPr>
                <a:t>Randomized objective: Sliced Fisher Divergence </a:t>
              </a:r>
              <a:endPara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20EB58C-5EF6-5BB1-57A6-C91250EE1865}"/>
              </a:ext>
            </a:extLst>
          </p:cNvPr>
          <p:cNvSpPr txBox="1"/>
          <p:nvPr/>
        </p:nvSpPr>
        <p:spPr>
          <a:xfrm>
            <a:off x="600205" y="1376722"/>
            <a:ext cx="6098146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Idea: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rPr>
              <a:t>project onto random directions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F905D91-2DEA-6F7A-BA2D-01ACC85C2887}"/>
                  </a:ext>
                </a:extLst>
              </p:cNvPr>
              <p:cNvSpPr txBox="1"/>
              <p:nvPr/>
            </p:nvSpPr>
            <p:spPr>
              <a:xfrm>
                <a:off x="7776429" y="318173"/>
                <a:ext cx="4227490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zh-CN" alt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kumimoji="1"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zh-CN" alt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F905D91-2DEA-6F7A-BA2D-01ACC85C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429" y="318173"/>
                <a:ext cx="4227490" cy="46820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五角星 1">
            <a:hlinkClick r:id="rId5" action="ppaction://hlinksldjump"/>
            <a:extLst>
              <a:ext uri="{FF2B5EF4-FFF2-40B4-BE49-F238E27FC236}">
                <a16:creationId xmlns:a16="http://schemas.microsoft.com/office/drawing/2014/main" id="{24F64BE6-EABB-706D-D2BF-820EA279A1E5}"/>
              </a:ext>
            </a:extLst>
          </p:cNvPr>
          <p:cNvSpPr/>
          <p:nvPr/>
        </p:nvSpPr>
        <p:spPr>
          <a:xfrm>
            <a:off x="4938091" y="341006"/>
            <a:ext cx="543819" cy="47677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9" name="五角星 8">
            <a:hlinkClick r:id="rId6" action="ppaction://hlinksldjump"/>
            <a:extLst>
              <a:ext uri="{FF2B5EF4-FFF2-40B4-BE49-F238E27FC236}">
                <a16:creationId xmlns:a16="http://schemas.microsoft.com/office/drawing/2014/main" id="{24F64BE6-EABB-706D-D2BF-820EA279A1E5}"/>
              </a:ext>
            </a:extLst>
          </p:cNvPr>
          <p:cNvSpPr/>
          <p:nvPr/>
        </p:nvSpPr>
        <p:spPr>
          <a:xfrm>
            <a:off x="5552181" y="341006"/>
            <a:ext cx="543819" cy="47677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63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38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BFB25-D927-42C2-2E3F-A2EDCDCC3A86}"/>
              </a:ext>
            </a:extLst>
          </p:cNvPr>
          <p:cNvSpPr txBox="1"/>
          <p:nvPr/>
        </p:nvSpPr>
        <p:spPr>
          <a:xfrm>
            <a:off x="419623" y="404057"/>
            <a:ext cx="62692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Score-based generative modeling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85C834C-0B0C-047E-CE2F-F5CED568DEA4}"/>
                  </a:ext>
                </a:extLst>
              </p:cNvPr>
              <p:cNvSpPr txBox="1"/>
              <p:nvPr/>
            </p:nvSpPr>
            <p:spPr>
              <a:xfrm>
                <a:off x="5918548" y="527167"/>
                <a:ext cx="61001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kumimoji="1" lang="zh-CN" alt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85C834C-0B0C-047E-CE2F-F5CED568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548" y="527167"/>
                <a:ext cx="6100174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E9A85A94-F134-8C17-B913-E703D239F9B9}"/>
              </a:ext>
            </a:extLst>
          </p:cNvPr>
          <p:cNvGrpSpPr/>
          <p:nvPr/>
        </p:nvGrpSpPr>
        <p:grpSpPr>
          <a:xfrm>
            <a:off x="625215" y="1816275"/>
            <a:ext cx="6219563" cy="3920620"/>
            <a:chOff x="625215" y="1816275"/>
            <a:chExt cx="6219563" cy="3920620"/>
          </a:xfrm>
        </p:grpSpPr>
        <p:pic>
          <p:nvPicPr>
            <p:cNvPr id="9217" name="Picture 1" descr="page15image94957344">
              <a:extLst>
                <a:ext uri="{FF2B5EF4-FFF2-40B4-BE49-F238E27FC236}">
                  <a16:creationId xmlns:a16="http://schemas.microsoft.com/office/drawing/2014/main" id="{5709248F-8306-C8B5-189A-61B5C0802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15" y="1816275"/>
              <a:ext cx="2650299" cy="2664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8" name="Picture 2" descr="page15image94957968">
              <a:extLst>
                <a:ext uri="{FF2B5EF4-FFF2-40B4-BE49-F238E27FC236}">
                  <a16:creationId xmlns:a16="http://schemas.microsoft.com/office/drawing/2014/main" id="{95E14A28-38BA-7FDE-B0FF-502CD8593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1816351"/>
              <a:ext cx="2650299" cy="2664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238F34-8320-0C07-46B8-1F4E423C476B}"/>
                </a:ext>
              </a:extLst>
            </p:cNvPr>
            <p:cNvSpPr txBox="1"/>
            <p:nvPr/>
          </p:nvSpPr>
          <p:spPr>
            <a:xfrm>
              <a:off x="1369168" y="4647156"/>
              <a:ext cx="1143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Scores</a:t>
              </a:r>
              <a:endPara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81FED8-451F-A6CD-7CED-4EB79082AEAE}"/>
                </a:ext>
              </a:extLst>
            </p:cNvPr>
            <p:cNvSpPr txBox="1"/>
            <p:nvPr/>
          </p:nvSpPr>
          <p:spPr>
            <a:xfrm>
              <a:off x="4038600" y="4647156"/>
              <a:ext cx="280617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Follow the scores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62C6578-E709-DAD8-9DED-4800D23B8F57}"/>
                    </a:ext>
                  </a:extLst>
                </p:cNvPr>
                <p:cNvSpPr txBox="1"/>
                <p:nvPr/>
              </p:nvSpPr>
              <p:spPr>
                <a:xfrm>
                  <a:off x="1512915" y="5275230"/>
                  <a:ext cx="99951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FF2F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62C6578-E709-DAD8-9DED-4800D23B8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915" y="5275230"/>
                  <a:ext cx="99951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40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39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BFB25-D927-42C2-2E3F-A2EDCDCC3A86}"/>
              </a:ext>
            </a:extLst>
          </p:cNvPr>
          <p:cNvSpPr txBox="1"/>
          <p:nvPr/>
        </p:nvSpPr>
        <p:spPr>
          <a:xfrm>
            <a:off x="419623" y="404057"/>
            <a:ext cx="62692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Score-based generative modeling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85C834C-0B0C-047E-CE2F-F5CED568DEA4}"/>
                  </a:ext>
                </a:extLst>
              </p:cNvPr>
              <p:cNvSpPr txBox="1"/>
              <p:nvPr/>
            </p:nvSpPr>
            <p:spPr>
              <a:xfrm>
                <a:off x="5918548" y="527167"/>
                <a:ext cx="61001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kumimoji="1" lang="zh-CN" alt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85C834C-0B0C-047E-CE2F-F5CED568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548" y="527167"/>
                <a:ext cx="6100174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5image94957344">
            <a:extLst>
              <a:ext uri="{FF2B5EF4-FFF2-40B4-BE49-F238E27FC236}">
                <a16:creationId xmlns:a16="http://schemas.microsoft.com/office/drawing/2014/main" id="{5709248F-8306-C8B5-189A-61B5C080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5" y="1816275"/>
            <a:ext cx="2650299" cy="26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238F34-8320-0C07-46B8-1F4E423C476B}"/>
              </a:ext>
            </a:extLst>
          </p:cNvPr>
          <p:cNvSpPr txBox="1"/>
          <p:nvPr/>
        </p:nvSpPr>
        <p:spPr>
          <a:xfrm>
            <a:off x="1369168" y="4647156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81FED8-451F-A6CD-7CED-4EB79082AEAE}"/>
              </a:ext>
            </a:extLst>
          </p:cNvPr>
          <p:cNvSpPr txBox="1"/>
          <p:nvPr/>
        </p:nvSpPr>
        <p:spPr>
          <a:xfrm>
            <a:off x="4038600" y="4647156"/>
            <a:ext cx="2806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Follow the scores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2C6578-E709-DAD8-9DED-4800D23B8F57}"/>
                  </a:ext>
                </a:extLst>
              </p:cNvPr>
              <p:cNvSpPr txBox="1"/>
              <p:nvPr/>
            </p:nvSpPr>
            <p:spPr>
              <a:xfrm>
                <a:off x="1512915" y="5275230"/>
                <a:ext cx="99951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FF2F9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2F9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2F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FF2F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FF2F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2C6578-E709-DAD8-9DED-4800D23B8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15" y="5275230"/>
                <a:ext cx="99951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E232BDF-45D8-F8EA-138A-36C56AA4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750" y="1816275"/>
            <a:ext cx="2664397" cy="266439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D47B4C-0004-7F7A-25FD-787A4344AFC6}"/>
              </a:ext>
            </a:extLst>
          </p:cNvPr>
          <p:cNvGrpSpPr/>
          <p:nvPr/>
        </p:nvGrpSpPr>
        <p:grpSpPr>
          <a:xfrm>
            <a:off x="7779278" y="1816275"/>
            <a:ext cx="3574522" cy="4059119"/>
            <a:chOff x="7779278" y="1816275"/>
            <a:chExt cx="3574522" cy="405911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59A164A-77AC-92FE-46C0-0FAB3DCD2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1816275"/>
              <a:ext cx="2743200" cy="27432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703DBA6-E175-D1AD-FF75-4DEE0BFFF2F7}"/>
                </a:ext>
              </a:extLst>
            </p:cNvPr>
            <p:cNvSpPr txBox="1"/>
            <p:nvPr/>
          </p:nvSpPr>
          <p:spPr>
            <a:xfrm>
              <a:off x="7779278" y="4675065"/>
              <a:ext cx="357452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Follow noisy scores: Langevin dynamics </a:t>
              </a:r>
            </a:p>
            <a:p>
              <a:pPr algn="ctr"/>
              <a:r>
                <a:rPr lang="en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(Parisi 1981)</a:t>
              </a:r>
              <a:endParaRPr lang="en" altLang="zh-CN" sz="240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23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F695BC-04FC-CBC9-8B8A-78F1ACB2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87" y="1"/>
            <a:ext cx="8869581" cy="25993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0C9761-5F62-67E9-7336-E4A4D3B5EC97}"/>
              </a:ext>
            </a:extLst>
          </p:cNvPr>
          <p:cNvSpPr txBox="1"/>
          <p:nvPr/>
        </p:nvSpPr>
        <p:spPr>
          <a:xfrm>
            <a:off x="3244991" y="6076042"/>
            <a:ext cx="5702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 et al. Denoising Diffusion Probabilistic Models (DDPM), NIPS 2020 </a:t>
            </a:r>
            <a:endParaRPr lang="en" altLang="zh-CN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144446B-BBC7-4FB7-2BE6-B59CF4A8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328" y="2796379"/>
            <a:ext cx="9221344" cy="27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15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40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393160-1831-4C80-8ED5-09393EA1F232}"/>
              </a:ext>
            </a:extLst>
          </p:cNvPr>
          <p:cNvSpPr txBox="1"/>
          <p:nvPr/>
        </p:nvSpPr>
        <p:spPr>
          <a:xfrm>
            <a:off x="657617" y="541843"/>
            <a:ext cx="411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320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Langevin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D7AF05-69DC-B4A7-AAE8-DDAFCE0EC088}"/>
                  </a:ext>
                </a:extLst>
              </p:cNvPr>
              <p:cNvSpPr txBox="1"/>
              <p:nvPr/>
            </p:nvSpPr>
            <p:spPr>
              <a:xfrm>
                <a:off x="2634996" y="2517731"/>
                <a:ext cx="7347204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      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=0,1,…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fun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D7AF05-69DC-B4A7-AAE8-DDAFCE0EC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996" y="2517731"/>
                <a:ext cx="7347204" cy="505203"/>
              </a:xfrm>
              <a:prstGeom prst="rect">
                <a:avLst/>
              </a:prstGeom>
              <a:blipFill>
                <a:blip r:embed="rId2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F253DF-E91F-B08A-991C-3F6A69CEF9B0}"/>
                  </a:ext>
                </a:extLst>
              </p:cNvPr>
              <p:cNvSpPr txBox="1"/>
              <p:nvPr/>
            </p:nvSpPr>
            <p:spPr>
              <a:xfrm>
                <a:off x="2715017" y="3072240"/>
                <a:ext cx="17059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F253DF-E91F-B08A-991C-3F6A69CEF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017" y="3072240"/>
                <a:ext cx="17059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F6B917-859D-C010-90B2-C8EC21B8D38B}"/>
                  </a:ext>
                </a:extLst>
              </p:cNvPr>
              <p:cNvSpPr txBox="1"/>
              <p:nvPr/>
            </p:nvSpPr>
            <p:spPr>
              <a:xfrm>
                <a:off x="2872703" y="4459183"/>
                <a:ext cx="4125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zh-CN" altLang="en-US" sz="2400" i="1" smtClean="0">
                        <a:latin typeface="Cambria Math" panose="02040503050406030204" pitchFamily="18" charset="0"/>
                      </a:rPr>
                      <m:t>→0 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converge</a:t>
                </a:r>
                <a:endParaRPr kumimoji="1"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F6B917-859D-C010-90B2-C8EC21B8D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03" y="4459183"/>
                <a:ext cx="4125104" cy="369332"/>
              </a:xfrm>
              <a:prstGeom prst="rect">
                <a:avLst/>
              </a:prstGeom>
              <a:blipFill>
                <a:blip r:embed="rId4"/>
                <a:stretch>
                  <a:fillRect l="-1840" t="-22581" r="-1227" b="-4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165835A-D394-1175-B09A-34FCBEAFDB90}"/>
                  </a:ext>
                </a:extLst>
              </p:cNvPr>
              <p:cNvSpPr txBox="1"/>
              <p:nvPr/>
            </p:nvSpPr>
            <p:spPr>
              <a:xfrm>
                <a:off x="2498943" y="1716499"/>
                <a:ext cx="172232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kumimoji="1"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165835A-D394-1175-B09A-34FCBEAFD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943" y="1716499"/>
                <a:ext cx="1722329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93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41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44" name="Picture 4" descr="page16image240795248">
            <a:extLst>
              <a:ext uri="{FF2B5EF4-FFF2-40B4-BE49-F238E27FC236}">
                <a16:creationId xmlns:a16="http://schemas.microsoft.com/office/drawing/2014/main" id="{9EAB377F-4619-0A73-2AEB-8DD8DF6F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38" y="1558273"/>
            <a:ext cx="4474923" cy="447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EA309B-971D-5A10-A849-C4C8A6759571}"/>
              </a:ext>
            </a:extLst>
          </p:cNvPr>
          <p:cNvSpPr txBox="1"/>
          <p:nvPr/>
        </p:nvSpPr>
        <p:spPr>
          <a:xfrm>
            <a:off x="482253" y="261818"/>
            <a:ext cx="7972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320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Naive score-based generative modeling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43694D-2A76-100A-7313-3966E06DA82F}"/>
              </a:ext>
            </a:extLst>
          </p:cNvPr>
          <p:cNvSpPr txBox="1"/>
          <p:nvPr/>
        </p:nvSpPr>
        <p:spPr>
          <a:xfrm>
            <a:off x="4967324" y="1049635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 samples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36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42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40EA309B-971D-5A10-A849-C4C8A6759571}"/>
              </a:ext>
            </a:extLst>
          </p:cNvPr>
          <p:cNvSpPr txBox="1"/>
          <p:nvPr/>
        </p:nvSpPr>
        <p:spPr>
          <a:xfrm>
            <a:off x="499998" y="450296"/>
            <a:ext cx="7972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zh-CN" sz="320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Challenge in low data density regions 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4D7D49E8-B5EA-AB6F-783F-A5D7B260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9" y="1738313"/>
            <a:ext cx="11086703" cy="373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784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43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AD8BF3A-D1B5-7965-CABE-E432EC64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95" y="1666048"/>
            <a:ext cx="11280145" cy="379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7">
            <a:extLst>
              <a:ext uri="{FF2B5EF4-FFF2-40B4-BE49-F238E27FC236}">
                <a16:creationId xmlns:a16="http://schemas.microsoft.com/office/drawing/2014/main" id="{4E19A855-0C13-990B-BE8D-F9ACF7A7FB6E}"/>
              </a:ext>
            </a:extLst>
          </p:cNvPr>
          <p:cNvSpPr txBox="1"/>
          <p:nvPr/>
        </p:nvSpPr>
        <p:spPr>
          <a:xfrm>
            <a:off x="499998" y="450296"/>
            <a:ext cx="7972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zh-CN" sz="320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Improving score estimation by add noise</a:t>
            </a:r>
          </a:p>
        </p:txBody>
      </p:sp>
    </p:spTree>
    <p:extLst>
      <p:ext uri="{BB962C8B-B14F-4D97-AF65-F5344CB8AC3E}">
        <p14:creationId xmlns:p14="http://schemas.microsoft.com/office/powerpoint/2010/main" val="4123856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44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84E588C-7CB4-50FB-CED1-A46DFE7B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02" y="838232"/>
            <a:ext cx="8495559" cy="51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1C957C-BEBD-98A8-42F8-2F3CEDED9715}"/>
              </a:ext>
            </a:extLst>
          </p:cNvPr>
          <p:cNvSpPr txBox="1"/>
          <p:nvPr/>
        </p:nvSpPr>
        <p:spPr>
          <a:xfrm>
            <a:off x="764087" y="2041743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1" lang="zh-CN" altLang="en-US" sz="28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B2456-0577-993F-2C4D-30DFD068A47F}"/>
              </a:ext>
            </a:extLst>
          </p:cNvPr>
          <p:cNvSpPr txBox="1"/>
          <p:nvPr/>
        </p:nvSpPr>
        <p:spPr>
          <a:xfrm>
            <a:off x="613776" y="253457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multiple noise scales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A04A2E-350A-08AF-621C-05EE5531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9" y="3311337"/>
            <a:ext cx="2070100" cy="1701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1D6F345-2121-5984-8115-EA09F05C3283}"/>
              </a:ext>
            </a:extLst>
          </p:cNvPr>
          <p:cNvSpPr txBox="1"/>
          <p:nvPr/>
        </p:nvSpPr>
        <p:spPr>
          <a:xfrm>
            <a:off x="0" y="5064009"/>
            <a:ext cx="231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Conditional Score Networks (NCSN)</a:t>
            </a:r>
            <a:endParaRPr kumimoji="1" lang="zh-CN" altLang="en-US" sz="2000" dirty="0">
              <a:solidFill>
                <a:srgbClr val="FF2F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EE096E2-B947-2F91-ABCB-F9434B5F9984}"/>
                  </a:ext>
                </a:extLst>
              </p:cNvPr>
              <p:cNvSpPr txBox="1"/>
              <p:nvPr/>
            </p:nvSpPr>
            <p:spPr>
              <a:xfrm>
                <a:off x="3469709" y="4171168"/>
                <a:ext cx="5933804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sSub>
                            <m:sSubPr>
                              <m:ctrlPr>
                                <a:rPr kumimoji="1"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zh-CN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EE096E2-B947-2F91-ABCB-F9434B5F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709" y="4171168"/>
                <a:ext cx="5933804" cy="1130822"/>
              </a:xfrm>
              <a:prstGeom prst="rect">
                <a:avLst/>
              </a:prstGeom>
              <a:blipFill>
                <a:blip r:embed="rId4"/>
                <a:stretch>
                  <a:fillRect l="-17094" t="-102222" b="-15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E9F8DD1-D266-4CAD-823C-C079BCC6CE8D}"/>
              </a:ext>
            </a:extLst>
          </p:cNvPr>
          <p:cNvSpPr txBox="1"/>
          <p:nvPr/>
        </p:nvSpPr>
        <p:spPr>
          <a:xfrm>
            <a:off x="395213" y="6187073"/>
            <a:ext cx="992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Song et al. </a:t>
            </a:r>
            <a:r>
              <a:rPr lang="en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Generative Modeling by Estimating Gradients of the Data Distribution, NIPS 2019 Oral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7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45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84E588C-7CB4-50FB-CED1-A46DFE7B0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0"/>
          <a:stretch/>
        </p:blipFill>
        <p:spPr bwMode="auto">
          <a:xfrm>
            <a:off x="2314402" y="838233"/>
            <a:ext cx="8495559" cy="28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1C957C-BEBD-98A8-42F8-2F3CEDED9715}"/>
              </a:ext>
            </a:extLst>
          </p:cNvPr>
          <p:cNvSpPr txBox="1"/>
          <p:nvPr/>
        </p:nvSpPr>
        <p:spPr>
          <a:xfrm>
            <a:off x="764087" y="2041743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1" lang="zh-CN" altLang="en-US" sz="28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B2456-0577-993F-2C4D-30DFD068A47F}"/>
              </a:ext>
            </a:extLst>
          </p:cNvPr>
          <p:cNvSpPr txBox="1"/>
          <p:nvPr/>
        </p:nvSpPr>
        <p:spPr>
          <a:xfrm>
            <a:off x="613776" y="253457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multiple noise scales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A04A2E-350A-08AF-621C-05EE5531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4" y="3523379"/>
            <a:ext cx="2070100" cy="1701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1D6F345-2121-5984-8115-EA09F05C3283}"/>
              </a:ext>
            </a:extLst>
          </p:cNvPr>
          <p:cNvSpPr txBox="1"/>
          <p:nvPr/>
        </p:nvSpPr>
        <p:spPr>
          <a:xfrm>
            <a:off x="67235" y="5276051"/>
            <a:ext cx="231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Conditional Score Networks (NCSN)</a:t>
            </a:r>
            <a:endParaRPr kumimoji="1" lang="zh-CN" altLang="en-US" sz="2000" dirty="0">
              <a:solidFill>
                <a:srgbClr val="FF2F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FF95028-4EA6-E8F6-7726-4AC42DD1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71" y="3549507"/>
            <a:ext cx="8226620" cy="274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309F61-E22D-7200-D67A-366080BBB9E7}"/>
              </a:ext>
            </a:extLst>
          </p:cNvPr>
          <p:cNvSpPr txBox="1"/>
          <p:nvPr/>
        </p:nvSpPr>
        <p:spPr>
          <a:xfrm>
            <a:off x="180404" y="6192810"/>
            <a:ext cx="8366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Song et al. </a:t>
            </a:r>
            <a:r>
              <a:rPr lang="en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Generative Modeling by Estimating Gradients of the Data Distribution, NIPS 2019 Oral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46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84E588C-7CB4-50FB-CED1-A46DFE7B0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0"/>
          <a:stretch/>
        </p:blipFill>
        <p:spPr bwMode="auto">
          <a:xfrm>
            <a:off x="2314402" y="838233"/>
            <a:ext cx="8495559" cy="28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1C957C-BEBD-98A8-42F8-2F3CEDED9715}"/>
              </a:ext>
            </a:extLst>
          </p:cNvPr>
          <p:cNvSpPr txBox="1"/>
          <p:nvPr/>
        </p:nvSpPr>
        <p:spPr>
          <a:xfrm>
            <a:off x="764087" y="2041743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1" lang="zh-CN" altLang="en-US" sz="28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5B2456-0577-993F-2C4D-30DFD068A47F}"/>
              </a:ext>
            </a:extLst>
          </p:cNvPr>
          <p:cNvSpPr txBox="1"/>
          <p:nvPr/>
        </p:nvSpPr>
        <p:spPr>
          <a:xfrm>
            <a:off x="613776" y="253457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multiple noise scales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A04A2E-350A-08AF-621C-05EE5531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9" y="3768474"/>
            <a:ext cx="2070100" cy="1701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1D6F345-2121-5984-8115-EA09F05C3283}"/>
              </a:ext>
            </a:extLst>
          </p:cNvPr>
          <p:cNvSpPr txBox="1"/>
          <p:nvPr/>
        </p:nvSpPr>
        <p:spPr>
          <a:xfrm>
            <a:off x="0" y="5521146"/>
            <a:ext cx="231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FF2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Conditional Score Networks (NCSN)</a:t>
            </a:r>
            <a:endParaRPr kumimoji="1" lang="zh-CN" altLang="en-US" sz="2000" dirty="0">
              <a:solidFill>
                <a:srgbClr val="FF2F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FF95028-4EA6-E8F6-7726-4AC42DD1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71" y="3549507"/>
            <a:ext cx="8226620" cy="274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96D90B-1B8D-DC14-5A53-AD388DEAE66C}"/>
              </a:ext>
            </a:extLst>
          </p:cNvPr>
          <p:cNvSpPr/>
          <p:nvPr/>
        </p:nvSpPr>
        <p:spPr>
          <a:xfrm>
            <a:off x="0" y="0"/>
            <a:ext cx="12192000" cy="6536809"/>
          </a:xfrm>
          <a:prstGeom prst="rect">
            <a:avLst/>
          </a:prstGeom>
          <a:solidFill>
            <a:schemeClr val="bg1">
              <a:alpha val="5244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00B828-A68B-015D-EB9F-AC461340997C}"/>
              </a:ext>
            </a:extLst>
          </p:cNvPr>
          <p:cNvSpPr txBox="1"/>
          <p:nvPr/>
        </p:nvSpPr>
        <p:spPr>
          <a:xfrm>
            <a:off x="3883895" y="3302552"/>
            <a:ext cx="5928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Annealed Langevin dynamics 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7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47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036691-EF4C-9587-E09A-999E5C98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8" y="793165"/>
            <a:ext cx="5125525" cy="5125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D5BD8A-8925-7BAF-3C37-FD5C7BB6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26" y="793166"/>
            <a:ext cx="5125524" cy="5125524"/>
          </a:xfrm>
          <a:prstGeom prst="rect">
            <a:avLst/>
          </a:prstGeom>
        </p:spPr>
      </p:pic>
      <p:sp>
        <p:nvSpPr>
          <p:cNvPr id="12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217118" y="245688"/>
            <a:ext cx="1197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2400" b="0" i="0" u="none" strike="noStrike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Annealed Langevin dynamics for the Noise Conditional Score Network (NCSN) model </a:t>
            </a:r>
            <a:endParaRPr kumimoji="1"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F17172-E488-116B-3C43-CDA415335DA7}"/>
              </a:ext>
            </a:extLst>
          </p:cNvPr>
          <p:cNvSpPr txBox="1"/>
          <p:nvPr/>
        </p:nvSpPr>
        <p:spPr>
          <a:xfrm>
            <a:off x="1994941" y="5985104"/>
            <a:ext cx="20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Trained on CelebA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B48C91-4734-7681-BC1A-3DC820EE1C1C}"/>
              </a:ext>
            </a:extLst>
          </p:cNvPr>
          <p:cNvSpPr txBox="1"/>
          <p:nvPr/>
        </p:nvSpPr>
        <p:spPr>
          <a:xfrm>
            <a:off x="7596027" y="5965981"/>
            <a:ext cx="3069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Trained on CIFAR-10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rgbClr val="00919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(Beat GANs for the first time</a:t>
            </a:r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)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822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48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DD9D729-658B-1012-FDDC-3FE24C80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4" y="961829"/>
            <a:ext cx="11238357" cy="49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B581CD-9874-0062-3E55-661C341AFDED}"/>
              </a:ext>
            </a:extLst>
          </p:cNvPr>
          <p:cNvSpPr txBox="1"/>
          <p:nvPr/>
        </p:nvSpPr>
        <p:spPr>
          <a:xfrm>
            <a:off x="676406" y="313151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resolution image generation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1BE7C3-6E98-F791-525B-AB8985611CE5}"/>
                  </a:ext>
                </a:extLst>
              </p:cNvPr>
              <p:cNvSpPr txBox="1"/>
              <p:nvPr/>
            </p:nvSpPr>
            <p:spPr>
              <a:xfrm>
                <a:off x="1215025" y="6049974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1BE7C3-6E98-F791-525B-AB8985611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025" y="6049974"/>
                <a:ext cx="11817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B4C6DF-B3F8-2848-EEEB-5F576F6B3613}"/>
                  </a:ext>
                </a:extLst>
              </p:cNvPr>
              <p:cNvSpPr txBox="1"/>
              <p:nvPr/>
            </p:nvSpPr>
            <p:spPr>
              <a:xfrm>
                <a:off x="4914266" y="6049974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×128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B4C6DF-B3F8-2848-EEEB-5F576F6B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266" y="6049974"/>
                <a:ext cx="11817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4">
                <a:extLst>
                  <a:ext uri="{FF2B5EF4-FFF2-40B4-BE49-F238E27FC236}">
                    <a16:creationId xmlns:a16="http://schemas.microsoft.com/office/drawing/2014/main" id="{DEB4C6DF-B3F8-2848-EEEB-5F576F6B3613}"/>
                  </a:ext>
                </a:extLst>
              </p:cNvPr>
              <p:cNvSpPr txBox="1"/>
              <p:nvPr/>
            </p:nvSpPr>
            <p:spPr>
              <a:xfrm>
                <a:off x="8438199" y="5987018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×96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4">
                <a:extLst>
                  <a:ext uri="{FF2B5EF4-FFF2-40B4-BE49-F238E27FC236}">
                    <a16:creationId xmlns:a16="http://schemas.microsoft.com/office/drawing/2014/main" id="{DEB4C6DF-B3F8-2848-EEEB-5F576F6B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99" y="5987018"/>
                <a:ext cx="9252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4">
                <a:extLst>
                  <a:ext uri="{FF2B5EF4-FFF2-40B4-BE49-F238E27FC236}">
                    <a16:creationId xmlns:a16="http://schemas.microsoft.com/office/drawing/2014/main" id="{DEB4C6DF-B3F8-2848-EEEB-5F576F6B3613}"/>
                  </a:ext>
                </a:extLst>
              </p:cNvPr>
              <p:cNvSpPr txBox="1"/>
              <p:nvPr/>
            </p:nvSpPr>
            <p:spPr>
              <a:xfrm>
                <a:off x="10523917" y="5987018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4">
                <a:extLst>
                  <a:ext uri="{FF2B5EF4-FFF2-40B4-BE49-F238E27FC236}">
                    <a16:creationId xmlns:a16="http://schemas.microsoft.com/office/drawing/2014/main" id="{DEB4C6DF-B3F8-2848-EEEB-5F576F6B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917" y="5987018"/>
                <a:ext cx="9252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087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49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54D4F0-4F8D-5621-2534-231080185183}"/>
              </a:ext>
            </a:extLst>
          </p:cNvPr>
          <p:cNvSpPr txBox="1"/>
          <p:nvPr/>
        </p:nvSpPr>
        <p:spPr>
          <a:xfrm>
            <a:off x="613775" y="363254"/>
            <a:ext cx="5173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Infinitely many noise scales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9FF0D8-7256-F29F-FC19-BC1D7D2EA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9" y="1337050"/>
            <a:ext cx="1075377" cy="2172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087D0D-34AA-83B4-A855-261C0BE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81" y="1307873"/>
            <a:ext cx="6109554" cy="2172048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41B1205-5F1E-8D94-8E55-8FF4697914D4}"/>
              </a:ext>
            </a:extLst>
          </p:cNvPr>
          <p:cNvGrpSpPr/>
          <p:nvPr/>
        </p:nvGrpSpPr>
        <p:grpSpPr>
          <a:xfrm>
            <a:off x="1556188" y="3479921"/>
            <a:ext cx="8461595" cy="2653482"/>
            <a:chOff x="1556188" y="3479921"/>
            <a:chExt cx="8461595" cy="265348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AAC0FAB-464A-F7FF-CAAA-4EFC1A9DA5B2}"/>
                </a:ext>
              </a:extLst>
            </p:cNvPr>
            <p:cNvGrpSpPr/>
            <p:nvPr/>
          </p:nvGrpSpPr>
          <p:grpSpPr>
            <a:xfrm>
              <a:off x="1556188" y="3479921"/>
              <a:ext cx="8461595" cy="2653482"/>
              <a:chOff x="1556188" y="3479921"/>
              <a:chExt cx="8461595" cy="265348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6AC7FAA-EDE0-A54D-75A5-B0CAC94A1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6188" y="3990532"/>
                <a:ext cx="8461595" cy="2142871"/>
              </a:xfrm>
              <a:prstGeom prst="rect">
                <a:avLst/>
              </a:prstGeom>
            </p:spPr>
          </p:pic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EBC0E057-56FC-3D52-47B1-8DEB3C65B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558" y="3479921"/>
                <a:ext cx="0" cy="510611"/>
              </a:xfrm>
              <a:prstGeom prst="straightConnector1">
                <a:avLst/>
              </a:prstGeom>
              <a:ln w="349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030873A0-B664-311F-C68F-A4924B186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961" y="3479921"/>
                <a:ext cx="0" cy="510611"/>
              </a:xfrm>
              <a:prstGeom prst="straightConnector1">
                <a:avLst/>
              </a:prstGeom>
              <a:ln w="349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EBC0E057-56FC-3D52-47B1-8DEB3C65B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638" y="3479921"/>
                <a:ext cx="0" cy="510611"/>
              </a:xfrm>
              <a:prstGeom prst="straightConnector1">
                <a:avLst/>
              </a:prstGeom>
              <a:ln w="349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箭头连接符 13">
                <a:extLst>
                  <a:ext uri="{FF2B5EF4-FFF2-40B4-BE49-F238E27FC236}">
                    <a16:creationId xmlns:a16="http://schemas.microsoft.com/office/drawing/2014/main" id="{EBC0E057-56FC-3D52-47B1-8DEB3C65B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7010" y="3516837"/>
                <a:ext cx="0" cy="510611"/>
              </a:xfrm>
              <a:prstGeom prst="straightConnector1">
                <a:avLst/>
              </a:prstGeom>
              <a:ln w="349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13BE4B6-206A-2000-7745-7F15E3FB0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9247" y="5769801"/>
              <a:ext cx="1524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043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70773E-EDC2-8645-303B-168B2F645E0D}"/>
              </a:ext>
            </a:extLst>
          </p:cNvPr>
          <p:cNvSpPr txBox="1"/>
          <p:nvPr/>
        </p:nvSpPr>
        <p:spPr>
          <a:xfrm>
            <a:off x="0" y="30105"/>
            <a:ext cx="493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Forward/Diffusion process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BF3F59-3D7A-954D-C937-30B8BF8E0001}"/>
              </a:ext>
            </a:extLst>
          </p:cNvPr>
          <p:cNvSpPr txBox="1"/>
          <p:nvPr/>
        </p:nvSpPr>
        <p:spPr>
          <a:xfrm>
            <a:off x="147483" y="897796"/>
            <a:ext cx="6974217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Diffusion process gradually injects noise to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Described by a Markov chain: 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388AD31-F4CC-843A-EB55-49451F7A3FFC}"/>
                  </a:ext>
                </a:extLst>
              </p:cNvPr>
              <p:cNvSpPr txBox="1"/>
              <p:nvPr/>
            </p:nvSpPr>
            <p:spPr>
              <a:xfrm>
                <a:off x="4389476" y="1545849"/>
                <a:ext cx="71286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388AD31-F4CC-843A-EB55-49451F7A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76" y="1545849"/>
                <a:ext cx="7128631" cy="461665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9EE3CC4F-E63E-BE27-7590-7868A99D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43"/>
          <a:stretch/>
        </p:blipFill>
        <p:spPr>
          <a:xfrm>
            <a:off x="1150408" y="3381716"/>
            <a:ext cx="9360276" cy="202306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0AEE38-3ED3-73F5-F84E-FF3DBC29D266}"/>
              </a:ext>
            </a:extLst>
          </p:cNvPr>
          <p:cNvGrpSpPr/>
          <p:nvPr/>
        </p:nvGrpSpPr>
        <p:grpSpPr>
          <a:xfrm>
            <a:off x="462115" y="2431058"/>
            <a:ext cx="9941348" cy="496188"/>
            <a:chOff x="462115" y="2431058"/>
            <a:chExt cx="9941348" cy="496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4D3AE6-6DCC-1D29-9EA4-614DE167F07C}"/>
                    </a:ext>
                  </a:extLst>
                </p:cNvPr>
                <p:cNvSpPr txBox="1"/>
                <p:nvPr/>
              </p:nvSpPr>
              <p:spPr>
                <a:xfrm>
                  <a:off x="3528538" y="2478889"/>
                  <a:ext cx="4604016" cy="3707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ad>
                              <m:radPr>
                                <m:degHide m:val="on"/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kumimoji="1" lang="en-US" altLang="zh-CN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oMath>
                    </m:oMathPara>
                  </a14:m>
                  <a:endParaRPr kumimoji="1" lang="en-US" altLang="zh-CN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4D3AE6-6DCC-1D29-9EA4-614DE167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538" y="2478889"/>
                  <a:ext cx="4604016" cy="370743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7E95450-E93B-7866-AA8C-DEAF1C69DD35}"/>
                </a:ext>
              </a:extLst>
            </p:cNvPr>
            <p:cNvSpPr txBox="1"/>
            <p:nvPr/>
          </p:nvSpPr>
          <p:spPr>
            <a:xfrm>
              <a:off x="462115" y="2431058"/>
              <a:ext cx="3179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Transition of diffusion:</a:t>
              </a:r>
              <a:endPara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E738E3C-650A-DC6B-9B36-5297BAB13EDC}"/>
                    </a:ext>
                  </a:extLst>
                </p:cNvPr>
                <p:cNvSpPr txBox="1"/>
                <p:nvPr/>
              </p:nvSpPr>
              <p:spPr>
                <a:xfrm>
                  <a:off x="8610600" y="2465581"/>
                  <a:ext cx="17928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24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=1−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E738E3C-650A-DC6B-9B36-5297BAB13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2465581"/>
                  <a:ext cx="179286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63AE1F4-5B6E-215B-9CCB-8D15FFEF37B6}"/>
              </a:ext>
            </a:extLst>
          </p:cNvPr>
          <p:cNvSpPr txBox="1"/>
          <p:nvPr/>
        </p:nvSpPr>
        <p:spPr>
          <a:xfrm>
            <a:off x="96624" y="6110563"/>
            <a:ext cx="9410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Images from Song et al. Score-based generative modeling through stochastic differential equations, ICLR 2021 </a:t>
            </a:r>
          </a:p>
        </p:txBody>
      </p:sp>
    </p:spTree>
    <p:extLst>
      <p:ext uri="{BB962C8B-B14F-4D97-AF65-F5344CB8AC3E}">
        <p14:creationId xmlns:p14="http://schemas.microsoft.com/office/powerpoint/2010/main" val="62396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50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54D4F0-4F8D-5621-2534-231080185183}"/>
              </a:ext>
            </a:extLst>
          </p:cNvPr>
          <p:cNvSpPr txBox="1"/>
          <p:nvPr/>
        </p:nvSpPr>
        <p:spPr>
          <a:xfrm>
            <a:off x="613775" y="363254"/>
            <a:ext cx="5173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Infinitely many noise scales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9FF0D8-7256-F29F-FC19-BC1D7D2EA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9" y="1337050"/>
            <a:ext cx="1075377" cy="2172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087D0D-34AA-83B4-A855-261C0BE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81" y="1307873"/>
            <a:ext cx="6109554" cy="21720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E1EE2C-8690-C551-DBF9-F418DF2A0D8C}"/>
              </a:ext>
            </a:extLst>
          </p:cNvPr>
          <p:cNvSpPr/>
          <p:nvPr/>
        </p:nvSpPr>
        <p:spPr>
          <a:xfrm>
            <a:off x="1102290" y="948029"/>
            <a:ext cx="9670094" cy="3042503"/>
          </a:xfrm>
          <a:prstGeom prst="rect">
            <a:avLst/>
          </a:prstGeom>
          <a:solidFill>
            <a:schemeClr val="bg1">
              <a:alpha val="76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858510-26ED-BA0D-68E9-3DFB650A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869" y="3830218"/>
            <a:ext cx="7988646" cy="21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29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51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54D4F0-4F8D-5621-2534-231080185183}"/>
              </a:ext>
            </a:extLst>
          </p:cNvPr>
          <p:cNvSpPr txBox="1"/>
          <p:nvPr/>
        </p:nvSpPr>
        <p:spPr>
          <a:xfrm>
            <a:off x="613775" y="363254"/>
            <a:ext cx="5173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Infinitely many noise scales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9FF0D8-7256-F29F-FC19-BC1D7D2EA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9" y="1337050"/>
            <a:ext cx="1075377" cy="2172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087D0D-34AA-83B4-A855-261C0BE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81" y="1307873"/>
            <a:ext cx="6109554" cy="21720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E1EE2C-8690-C551-DBF9-F418DF2A0D8C}"/>
              </a:ext>
            </a:extLst>
          </p:cNvPr>
          <p:cNvSpPr/>
          <p:nvPr/>
        </p:nvSpPr>
        <p:spPr>
          <a:xfrm>
            <a:off x="1102290" y="948029"/>
            <a:ext cx="9670094" cy="3042503"/>
          </a:xfrm>
          <a:prstGeom prst="rect">
            <a:avLst/>
          </a:prstGeom>
          <a:solidFill>
            <a:schemeClr val="bg1">
              <a:alpha val="76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C1D6B4-FBC4-8571-4880-EDCF14116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343" y="3617469"/>
            <a:ext cx="7491285" cy="1981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039DAC5-6B91-11E6-D277-B09211BEBCE2}"/>
                  </a:ext>
                </a:extLst>
              </p:cNvPr>
              <p:cNvSpPr txBox="1"/>
              <p:nvPr/>
            </p:nvSpPr>
            <p:spPr>
              <a:xfrm>
                <a:off x="319736" y="4069766"/>
                <a:ext cx="156510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zh-CN" sz="2400" b="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en-US" altLang="zh-CN" sz="240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039DAC5-6B91-11E6-D277-B09211BE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6" y="4069766"/>
                <a:ext cx="1565108" cy="1200329"/>
              </a:xfrm>
              <a:prstGeom prst="rect">
                <a:avLst/>
              </a:prstGeom>
              <a:blipFill>
                <a:blip r:embed="rId5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245EC5E-9833-796F-935C-16635624C167}"/>
                  </a:ext>
                </a:extLst>
              </p:cNvPr>
              <p:cNvSpPr txBox="1"/>
              <p:nvPr/>
            </p:nvSpPr>
            <p:spPr>
              <a:xfrm>
                <a:off x="9886078" y="4377635"/>
                <a:ext cx="9885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245EC5E-9833-796F-935C-16635624C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078" y="4377635"/>
                <a:ext cx="988512" cy="461665"/>
              </a:xfrm>
              <a:prstGeom prst="rect">
                <a:avLst/>
              </a:prstGeom>
              <a:blipFill>
                <a:blip r:embed="rId6"/>
                <a:stretch>
                  <a:fillRect l="-1266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4FD69CF-C119-CCD2-8320-81C9F1517303}"/>
                  </a:ext>
                </a:extLst>
              </p:cNvPr>
              <p:cNvSpPr txBox="1"/>
              <p:nvPr/>
            </p:nvSpPr>
            <p:spPr>
              <a:xfrm>
                <a:off x="5399648" y="5550127"/>
                <a:ext cx="10753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4FD69CF-C119-CCD2-8320-81C9F1517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8" y="5550127"/>
                <a:ext cx="1075377" cy="461665"/>
              </a:xfrm>
              <a:prstGeom prst="rect">
                <a:avLst/>
              </a:prstGeom>
              <a:blipFill>
                <a:blip r:embed="rId7"/>
                <a:stretch>
                  <a:fillRect l="-1176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A8890B-F770-060B-70BA-2E4BA24FB3E7}"/>
                  </a:ext>
                </a:extLst>
              </p:cNvPr>
              <p:cNvSpPr txBox="1"/>
              <p:nvPr/>
            </p:nvSpPr>
            <p:spPr>
              <a:xfrm>
                <a:off x="2866880" y="6011792"/>
                <a:ext cx="61409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continuous</m:t>
                      </m:r>
                      <m:r>
                        <a:rPr kumimoji="1" lang="en-US" altLang="zh-CN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index</m:t>
                      </m:r>
                      <m:r>
                        <a:rPr kumimoji="1" lang="en-US" altLang="zh-CN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kumimoji="1" lang="en-US" altLang="zh-CN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perturbed</m:t>
                      </m:r>
                      <m:r>
                        <a:rPr kumimoji="1" lang="en-US" altLang="zh-CN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distributions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A8890B-F770-060B-70BA-2E4BA24F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80" y="6011792"/>
                <a:ext cx="6140912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01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52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113354-D518-C9F6-C62A-9493C64C66C2}"/>
              </a:ext>
            </a:extLst>
          </p:cNvPr>
          <p:cNvSpPr txBox="1"/>
          <p:nvPr/>
        </p:nvSpPr>
        <p:spPr>
          <a:xfrm>
            <a:off x="521482" y="306619"/>
            <a:ext cx="6100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320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Perturbing data with an SDE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550527A-C2D0-B6AC-D378-C47720AD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30" y="1001358"/>
            <a:ext cx="93599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F92786-67DF-AE76-39FE-645D1C216E13}"/>
                  </a:ext>
                </a:extLst>
              </p:cNvPr>
              <p:cNvSpPr txBox="1"/>
              <p:nvPr/>
            </p:nvSpPr>
            <p:spPr>
              <a:xfrm>
                <a:off x="1962933" y="4574878"/>
                <a:ext cx="8220727" cy="406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Stochastic process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" altLang="zh-CN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dirty="0">
                    <a:latin typeface="ArialMT"/>
                  </a:rPr>
                  <a:t>Marginal probability densities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" altLang="zh-CN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F92786-67DF-AE76-39FE-645D1C216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933" y="4574878"/>
                <a:ext cx="8220727" cy="406330"/>
              </a:xfrm>
              <a:prstGeom prst="rect">
                <a:avLst/>
              </a:prstGeom>
              <a:blipFill>
                <a:blip r:embed="rId4"/>
                <a:stretch>
                  <a:fillRect l="-770" t="-909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6727120-8F25-70CB-DAA0-BEEAC0E32D70}"/>
                  </a:ext>
                </a:extLst>
              </p:cNvPr>
              <p:cNvSpPr txBox="1"/>
              <p:nvPr/>
            </p:nvSpPr>
            <p:spPr>
              <a:xfrm>
                <a:off x="1962933" y="5120760"/>
                <a:ext cx="690810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sz="2000" dirty="0">
                    <a:effectLst/>
                    <a:latin typeface="ArialMT"/>
                  </a:rPr>
                  <a:t>Stochastic differential equation: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effectLst/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2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200" b="0" i="0" smtClean="0">
                        <a:effectLst/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2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00919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rgbClr val="0091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rgbClr val="0091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rgbClr val="00919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200" b="0" i="1" smtClean="0">
                        <a:solidFill>
                          <a:srgbClr val="00919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" altLang="zh-CN" sz="2200" dirty="0">
                  <a:effectLst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6727120-8F25-70CB-DAA0-BEEAC0E32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933" y="5120760"/>
                <a:ext cx="6908104" cy="430887"/>
              </a:xfrm>
              <a:prstGeom prst="rect">
                <a:avLst/>
              </a:prstGeom>
              <a:blipFill>
                <a:blip r:embed="rId5"/>
                <a:stretch>
                  <a:fillRect l="-917" t="-285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99E3C4-9675-A5E6-B0E5-37CE231E2C64}"/>
              </a:ext>
            </a:extLst>
          </p:cNvPr>
          <p:cNvGrpSpPr/>
          <p:nvPr/>
        </p:nvGrpSpPr>
        <p:grpSpPr>
          <a:xfrm>
            <a:off x="1099205" y="4426022"/>
            <a:ext cx="9492550" cy="1633451"/>
            <a:chOff x="1061626" y="1333419"/>
            <a:chExt cx="9492550" cy="163345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BE2FD33-969C-DB83-A0FE-9880A8E5B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626" y="1333419"/>
              <a:ext cx="9492550" cy="11717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3">
                  <a:extLst>
                    <a:ext uri="{FF2B5EF4-FFF2-40B4-BE49-F238E27FC236}">
                      <a16:creationId xmlns:a16="http://schemas.microsoft.com/office/drawing/2014/main" id="{03FEDE9F-894B-0265-01FE-6483A9ED9616}"/>
                    </a:ext>
                  </a:extLst>
                </p:cNvPr>
                <p:cNvSpPr txBox="1"/>
                <p:nvPr/>
              </p:nvSpPr>
              <p:spPr>
                <a:xfrm>
                  <a:off x="4409162" y="2505205"/>
                  <a:ext cx="19941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6" name="文本框 3">
                  <a:extLst>
                    <a:ext uri="{FF2B5EF4-FFF2-40B4-BE49-F238E27FC236}">
                      <a16:creationId xmlns:a16="http://schemas.microsoft.com/office/drawing/2014/main" id="{03FEDE9F-894B-0265-01FE-6483A9ED9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9162" y="2505205"/>
                  <a:ext cx="199413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49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53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956BC-90F2-493B-9EE0-B399AB79686A}"/>
              </a:ext>
            </a:extLst>
          </p:cNvPr>
          <p:cNvSpPr txBox="1"/>
          <p:nvPr/>
        </p:nvSpPr>
        <p:spPr>
          <a:xfrm>
            <a:off x="814192" y="372864"/>
            <a:ext cx="8111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Score-based generative modeling via SDEs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287C096-AEA0-AF0A-4EDF-5F344376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214895"/>
            <a:ext cx="93726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A064899-EDBF-1EDB-8423-124C7C444522}"/>
                  </a:ext>
                </a:extLst>
              </p:cNvPr>
              <p:cNvSpPr txBox="1"/>
              <p:nvPr/>
            </p:nvSpPr>
            <p:spPr>
              <a:xfrm>
                <a:off x="4869950" y="4430519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A064899-EDBF-1EDB-8423-124C7C444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50" y="4430519"/>
                <a:ext cx="157927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4BCDE71-9B66-A9C0-3727-7494D834417C}"/>
                  </a:ext>
                </a:extLst>
              </p:cNvPr>
              <p:cNvSpPr txBox="1"/>
              <p:nvPr/>
            </p:nvSpPr>
            <p:spPr>
              <a:xfrm>
                <a:off x="9793788" y="4430519"/>
                <a:ext cx="988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4BCDE71-9B66-A9C0-3727-7494D8344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788" y="4430519"/>
                <a:ext cx="98851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F70A9F-DAD4-57D3-03D3-839DDEC205A4}"/>
              </a:ext>
            </a:extLst>
          </p:cNvPr>
          <p:cNvGrpSpPr/>
          <p:nvPr/>
        </p:nvGrpSpPr>
        <p:grpSpPr>
          <a:xfrm>
            <a:off x="1543515" y="4827726"/>
            <a:ext cx="9238785" cy="1811580"/>
            <a:chOff x="1476607" y="4744372"/>
            <a:chExt cx="9238785" cy="181158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57002FF-88F2-249F-289F-F8AB3C90A88A}"/>
                </a:ext>
              </a:extLst>
            </p:cNvPr>
            <p:cNvSpPr txBox="1"/>
            <p:nvPr/>
          </p:nvSpPr>
          <p:spPr>
            <a:xfrm>
              <a:off x="3837286" y="6001171"/>
              <a:ext cx="1419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reversal</a:t>
              </a:r>
              <a:endParaRPr kumimoji="1" lang="zh-CN" alt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151B628-65E5-7D59-94E1-CFA92D0DAADE}"/>
                </a:ext>
              </a:extLst>
            </p:cNvPr>
            <p:cNvGrpSpPr/>
            <p:nvPr/>
          </p:nvGrpSpPr>
          <p:grpSpPr>
            <a:xfrm>
              <a:off x="1476607" y="4744372"/>
              <a:ext cx="9238785" cy="1442701"/>
              <a:chOff x="2354371" y="4677584"/>
              <a:chExt cx="9238785" cy="144270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5DD537B-BC35-8B39-81C5-FEC0F6E5C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4371" y="4677584"/>
                <a:ext cx="8999429" cy="106913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3">
                    <a:extLst>
                      <a:ext uri="{FF2B5EF4-FFF2-40B4-BE49-F238E27FC236}">
                        <a16:creationId xmlns:a16="http://schemas.microsoft.com/office/drawing/2014/main" id="{03FEDE9F-894B-0265-01FE-6483A9ED9616}"/>
                      </a:ext>
                    </a:extLst>
                  </p:cNvPr>
                  <p:cNvSpPr txBox="1"/>
                  <p:nvPr/>
                </p:nvSpPr>
                <p:spPr>
                  <a:xfrm>
                    <a:off x="2593727" y="5658620"/>
                    <a:ext cx="19941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kumimoji="1" lang="zh-CN" altLang="en-US" sz="2400" dirty="0"/>
                  </a:p>
                </p:txBody>
              </p:sp>
            </mc:Choice>
            <mc:Fallback xmlns="">
              <p:sp>
                <p:nvSpPr>
                  <p:cNvPr id="12" name="文本框 3">
                    <a:extLst>
                      <a:ext uri="{FF2B5EF4-FFF2-40B4-BE49-F238E27FC236}">
                        <a16:creationId xmlns:a16="http://schemas.microsoft.com/office/drawing/2014/main" id="{03FEDE9F-894B-0265-01FE-6483A9ED96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3727" y="5658620"/>
                    <a:ext cx="1994136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右箭头 12">
                <a:extLst>
                  <a:ext uri="{FF2B5EF4-FFF2-40B4-BE49-F238E27FC236}">
                    <a16:creationId xmlns:a16="http://schemas.microsoft.com/office/drawing/2014/main" id="{7F3182C9-317D-5024-80E8-CD608F761324}"/>
                  </a:ext>
                </a:extLst>
              </p:cNvPr>
              <p:cNvSpPr/>
              <p:nvPr/>
            </p:nvSpPr>
            <p:spPr>
              <a:xfrm>
                <a:off x="4715051" y="5690630"/>
                <a:ext cx="1419363" cy="365125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0FFE9BE2-B5BF-FBBD-66F1-1A9445AE194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2564" y="5642359"/>
                    <a:ext cx="533059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CN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kumimoji="1"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kumimoji="1" lang="zh-CN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0FFE9BE2-B5BF-FBBD-66F1-1A9445AE19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2564" y="5642359"/>
                    <a:ext cx="533059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75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4A8E998-479C-1D44-62E2-7C9B4EFD122F}"/>
                </a:ext>
              </a:extLst>
            </p:cNvPr>
            <p:cNvSpPr txBox="1"/>
            <p:nvPr/>
          </p:nvSpPr>
          <p:spPr>
            <a:xfrm>
              <a:off x="7188321" y="6186620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Score function!</a:t>
              </a:r>
              <a:endPara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6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54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B5956BC-90F2-493B-9EE0-B399AB79686A}"/>
              </a:ext>
            </a:extLst>
          </p:cNvPr>
          <p:cNvSpPr txBox="1"/>
          <p:nvPr/>
        </p:nvSpPr>
        <p:spPr>
          <a:xfrm>
            <a:off x="499084" y="343308"/>
            <a:ext cx="8111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Score-based generative modeling via SDEs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0341727-5C67-2314-EC8E-F7645797C993}"/>
              </a:ext>
            </a:extLst>
          </p:cNvPr>
          <p:cNvGrpSpPr/>
          <p:nvPr/>
        </p:nvGrpSpPr>
        <p:grpSpPr>
          <a:xfrm>
            <a:off x="801666" y="1227551"/>
            <a:ext cx="8299780" cy="1879919"/>
            <a:chOff x="801666" y="1227551"/>
            <a:chExt cx="8299780" cy="187991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A4E161C-C6DE-8435-3F17-69B49B9FC8D8}"/>
                </a:ext>
              </a:extLst>
            </p:cNvPr>
            <p:cNvGrpSpPr/>
            <p:nvPr/>
          </p:nvGrpSpPr>
          <p:grpSpPr>
            <a:xfrm>
              <a:off x="801666" y="1227551"/>
              <a:ext cx="7808934" cy="930410"/>
              <a:chOff x="801666" y="1227551"/>
              <a:chExt cx="7808934" cy="93041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C0C6B6F-8E65-F758-6340-88C94806495C}"/>
                  </a:ext>
                </a:extLst>
              </p:cNvPr>
              <p:cNvSpPr txBox="1"/>
              <p:nvPr/>
            </p:nvSpPr>
            <p:spPr>
              <a:xfrm>
                <a:off x="801666" y="1227551"/>
                <a:ext cx="45552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Time-dependent score model: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4">
                    <a:extLst>
                      <a:ext uri="{FF2B5EF4-FFF2-40B4-BE49-F238E27FC236}">
                        <a16:creationId xmlns:a16="http://schemas.microsoft.com/office/drawing/2014/main" id="{B85C834C-0B0C-047E-CE2F-F5CED568DEA4}"/>
                      </a:ext>
                    </a:extLst>
                  </p:cNvPr>
                  <p:cNvSpPr txBox="1"/>
                  <p:nvPr/>
                </p:nvSpPr>
                <p:spPr>
                  <a:xfrm>
                    <a:off x="2510426" y="1696296"/>
                    <a:ext cx="6100174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FF2F9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FF2F9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FF2F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i="1">
                                      <a:solidFill>
                                        <a:srgbClr val="FF2F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FF2F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FF2F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FF2F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≈</m:t>
                              </m:r>
                              <m:r>
                                <m:rPr>
                                  <m:sty m:val="p"/>
                                </m:rPr>
                                <a:rPr kumimoji="1" lang="zh-CN" alt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4">
                    <a:extLst>
                      <a:ext uri="{FF2B5EF4-FFF2-40B4-BE49-F238E27FC236}">
                        <a16:creationId xmlns:a16="http://schemas.microsoft.com/office/drawing/2014/main" id="{B85C834C-0B0C-047E-CE2F-F5CED568DE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0426" y="1696296"/>
                    <a:ext cx="6100174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A8901C-E626-86CE-26A6-902E26ED760C}"/>
                </a:ext>
              </a:extLst>
            </p:cNvPr>
            <p:cNvSpPr txBox="1"/>
            <p:nvPr/>
          </p:nvSpPr>
          <p:spPr>
            <a:xfrm>
              <a:off x="822786" y="2127623"/>
              <a:ext cx="1482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Training: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12">
                  <a:extLst>
                    <a:ext uri="{FF2B5EF4-FFF2-40B4-BE49-F238E27FC236}">
                      <a16:creationId xmlns:a16="http://schemas.microsoft.com/office/drawing/2014/main" id="{BEE096E2-B947-2F91-ABCB-F9434B5F9984}"/>
                    </a:ext>
                  </a:extLst>
                </p:cNvPr>
                <p:cNvSpPr txBox="1"/>
                <p:nvPr/>
              </p:nvSpPr>
              <p:spPr>
                <a:xfrm>
                  <a:off x="1737186" y="2596368"/>
                  <a:ext cx="7364260" cy="5111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240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Uniform</m:t>
                            </m:r>
                            <m:r>
                              <a:rPr kumimoji="1"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kumimoji="1"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4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zh-CN" altLang="en-US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kumimoji="1"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 smtClean="0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rgbClr val="FF2F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0" name="文本框 12">
                  <a:extLst>
                    <a:ext uri="{FF2B5EF4-FFF2-40B4-BE49-F238E27FC236}">
                      <a16:creationId xmlns:a16="http://schemas.microsoft.com/office/drawing/2014/main" id="{BEE096E2-B947-2F91-ABCB-F9434B5F9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7186" y="2596368"/>
                  <a:ext cx="7364260" cy="511102"/>
                </a:xfrm>
                <a:prstGeom prst="rect">
                  <a:avLst/>
                </a:prstGeom>
                <a:blipFill>
                  <a:blip r:embed="rId3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BF1267F-161F-3EF1-93C7-BC31AC63643F}"/>
              </a:ext>
            </a:extLst>
          </p:cNvPr>
          <p:cNvGrpSpPr/>
          <p:nvPr/>
        </p:nvGrpSpPr>
        <p:grpSpPr>
          <a:xfrm>
            <a:off x="822786" y="3170675"/>
            <a:ext cx="7787814" cy="1605080"/>
            <a:chOff x="822786" y="3170675"/>
            <a:chExt cx="7787814" cy="160508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A2E4556-78AD-554F-8059-6D60BE2D6965}"/>
                </a:ext>
              </a:extLst>
            </p:cNvPr>
            <p:cNvGrpSpPr/>
            <p:nvPr/>
          </p:nvGrpSpPr>
          <p:grpSpPr>
            <a:xfrm>
              <a:off x="822786" y="3170675"/>
              <a:ext cx="7787814" cy="995712"/>
              <a:chOff x="822786" y="3170675"/>
              <a:chExt cx="7787814" cy="9957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6">
                    <a:extLst>
                      <a:ext uri="{FF2B5EF4-FFF2-40B4-BE49-F238E27FC236}">
                        <a16:creationId xmlns:a16="http://schemas.microsoft.com/office/drawing/2014/main" id="{0FFE9BE2-B5BF-FBBD-66F1-1A9445AE1941}"/>
                      </a:ext>
                    </a:extLst>
                  </p:cNvPr>
                  <p:cNvSpPr txBox="1"/>
                  <p:nvPr/>
                </p:nvSpPr>
                <p:spPr>
                  <a:xfrm>
                    <a:off x="3280008" y="3704722"/>
                    <a:ext cx="533059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CN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2F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d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kumimoji="1" lang="zh-CN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文本框 16">
                    <a:extLst>
                      <a:ext uri="{FF2B5EF4-FFF2-40B4-BE49-F238E27FC236}">
                        <a16:creationId xmlns:a16="http://schemas.microsoft.com/office/drawing/2014/main" id="{0FFE9BE2-B5BF-FBBD-66F1-1A9445AE19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0008" y="3704722"/>
                    <a:ext cx="533059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5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8EFA41D-EDFB-5E8C-7D1F-48558AF0729C}"/>
                  </a:ext>
                </a:extLst>
              </p:cNvPr>
              <p:cNvSpPr txBox="1"/>
              <p:nvPr/>
            </p:nvSpPr>
            <p:spPr>
              <a:xfrm>
                <a:off x="822786" y="3170675"/>
                <a:ext cx="29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Reverse-time SDE:</a:t>
                </a:r>
                <a:endParaRPr kumimoji="1"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67C9318-F98E-B8E5-6BFB-18E80A577A4C}"/>
                </a:ext>
              </a:extLst>
            </p:cNvPr>
            <p:cNvSpPr txBox="1"/>
            <p:nvPr/>
          </p:nvSpPr>
          <p:spPr>
            <a:xfrm>
              <a:off x="822786" y="4314090"/>
              <a:ext cx="67681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Numerical SDE solver for sample generation.</a:t>
              </a:r>
              <a:endParaRPr kumimoji="1"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03DBDE86-2943-33FC-1765-5DBBF6784E7A}"/>
              </a:ext>
            </a:extLst>
          </p:cNvPr>
          <p:cNvSpPr txBox="1"/>
          <p:nvPr/>
        </p:nvSpPr>
        <p:spPr>
          <a:xfrm>
            <a:off x="822786" y="5150554"/>
            <a:ext cx="929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Unifies diffusion probabilistic models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into the framework of score-based generative models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590615-3EDE-45E6-065F-7CA69FB0A855}"/>
              </a:ext>
            </a:extLst>
          </p:cNvPr>
          <p:cNvSpPr txBox="1"/>
          <p:nvPr/>
        </p:nvSpPr>
        <p:spPr>
          <a:xfrm>
            <a:off x="565004" y="6136700"/>
            <a:ext cx="10893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Song et al.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SCORE-BASED GENERATIVE MODELING THROUGH STOCHASTIC DIFFERENTIAL EQUATIONS, ICML 2021 Oral, Outstanding paper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64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55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F36314-79C8-0A90-1804-ACBE69A310C0}"/>
              </a:ext>
            </a:extLst>
          </p:cNvPr>
          <p:cNvSpPr txBox="1"/>
          <p:nvPr/>
        </p:nvSpPr>
        <p:spPr>
          <a:xfrm>
            <a:off x="254711" y="129270"/>
            <a:ext cx="207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kumimoji="1"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40F656-5F17-48D8-DE52-065DBC1192DD}"/>
              </a:ext>
            </a:extLst>
          </p:cNvPr>
          <p:cNvSpPr txBox="1"/>
          <p:nvPr/>
        </p:nvSpPr>
        <p:spPr>
          <a:xfrm>
            <a:off x="698903" y="626898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DDPM and its extension: 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C451D-BEAF-AE92-8A43-AA5F61E95A81}"/>
              </a:ext>
            </a:extLst>
          </p:cNvPr>
          <p:cNvSpPr txBox="1"/>
          <p:nvPr/>
        </p:nvSpPr>
        <p:spPr>
          <a:xfrm>
            <a:off x="944135" y="896194"/>
            <a:ext cx="108876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DDPM: </a:t>
            </a:r>
            <a:r>
              <a:rPr lang="en" altLang="zh-CN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Jouathan Ho et al. Denoising Diffusion Probabilistic Mod</a:t>
            </a:r>
            <a:r>
              <a:rPr lang="en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els, </a:t>
            </a:r>
            <a:r>
              <a:rPr lang="en" altLang="zh-CN" b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ICML 2020 </a:t>
            </a:r>
            <a:r>
              <a:rPr lang="en" altLang="zh-CN" b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(UCB)</a:t>
            </a:r>
          </a:p>
          <a:p>
            <a:r>
              <a:rPr lang="en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DDIM: 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Jiaming Song et al. </a:t>
            </a:r>
            <a:r>
              <a:rPr lang="en" altLang="zh-CN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DENOISING DIFFUSION IMPLICIT MODELS, </a:t>
            </a:r>
            <a:r>
              <a:rPr lang="en" altLang="zh-CN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ICLR 2021 </a:t>
            </a:r>
            <a:r>
              <a:rPr lang="en" altLang="zh-CN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(Stanford, Ermon</a:t>
            </a:r>
            <a:r>
              <a:rPr lang="en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’s group</a:t>
            </a:r>
            <a:r>
              <a:rPr lang="en" altLang="zh-CN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" altLang="zh-CN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Multinomial Diffusion: </a:t>
            </a:r>
            <a:r>
              <a:rPr lang="en" altLang="zh-CN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Emiel Hoogeboom et al. Argmax Flows and Multinomial Diffusion: Learning Categorical Distributions</a:t>
            </a:r>
            <a:r>
              <a:rPr lang="en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NIPS 2021 </a:t>
            </a:r>
            <a:r>
              <a:rPr lang="en" altLang="zh-CN" b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(Welling’s group)</a:t>
            </a:r>
            <a:endParaRPr lang="en" altLang="zh-CN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DP3M: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Jacob Austin</a:t>
            </a:r>
            <a:r>
              <a:rPr lang="en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" altLang="zh-CN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Structured Denoising Diffusion Models in Discrete State-Spaces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NIPS 2021</a:t>
            </a:r>
            <a:r>
              <a:rPr lang="en" altLang="zh-CN" b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 Research, Brain Team</a:t>
            </a:r>
            <a:r>
              <a:rPr lang="en" altLang="zh-CN" b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7F0768-57F9-8FD9-5284-5CFAFD4B22B9}"/>
              </a:ext>
            </a:extLst>
          </p:cNvPr>
          <p:cNvSpPr txBox="1"/>
          <p:nvPr/>
        </p:nvSpPr>
        <p:spPr>
          <a:xfrm>
            <a:off x="851770" y="1478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3D6B3D6-D2E0-E280-4C5B-0BBBFC1DF2F9}"/>
              </a:ext>
            </a:extLst>
          </p:cNvPr>
          <p:cNvGrpSpPr/>
          <p:nvPr/>
        </p:nvGrpSpPr>
        <p:grpSpPr>
          <a:xfrm>
            <a:off x="694912" y="2582001"/>
            <a:ext cx="11386117" cy="2024845"/>
            <a:chOff x="698903" y="2982685"/>
            <a:chExt cx="11386117" cy="2024845"/>
          </a:xfrm>
        </p:grpSpPr>
        <p:sp>
          <p:nvSpPr>
            <p:cNvPr id="11" name="文本框 3">
              <a:extLst>
                <a:ext uri="{FF2B5EF4-FFF2-40B4-BE49-F238E27FC236}">
                  <a16:creationId xmlns:a16="http://schemas.microsoft.com/office/drawing/2014/main" id="{F240F656-5F17-48D8-DE52-065DBC1192DD}"/>
                </a:ext>
              </a:extLst>
            </p:cNvPr>
            <p:cNvSpPr txBox="1"/>
            <p:nvPr/>
          </p:nvSpPr>
          <p:spPr>
            <a:xfrm>
              <a:off x="698903" y="2982685"/>
              <a:ext cx="2635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Score-based model: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54B5383-4CBD-98D2-853F-C686E48C02B8}"/>
                </a:ext>
              </a:extLst>
            </p:cNvPr>
            <p:cNvSpPr txBox="1"/>
            <p:nvPr/>
          </p:nvSpPr>
          <p:spPr>
            <a:xfrm>
              <a:off x="1036501" y="3253204"/>
              <a:ext cx="110485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Sliced score matching: </a:t>
              </a:r>
              <a:r>
                <a:rPr kumimoji="1"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Yang Song et al. </a:t>
              </a:r>
              <a:r>
                <a:rPr lang="en" altLang="zh-CN" sz="1600" b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Sliced Score Matching: A Scalable Approach to Density and Score Estimation,</a:t>
              </a:r>
              <a:r>
                <a:rPr lang="en" altLang="zh-CN" b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" altLang="zh-CN" b="0" dirty="0">
                  <a:solidFill>
                    <a:srgbClr val="0432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UAI 2019 Oral </a:t>
              </a:r>
              <a:r>
                <a:rPr lang="en" altLang="zh-CN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(Stanford, Ermon</a:t>
              </a:r>
              <a:r>
                <a:rPr lang="en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’s group</a:t>
              </a:r>
              <a:r>
                <a:rPr lang="en" altLang="zh-CN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  <a:p>
              <a:r>
                <a:rPr lang="en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NCSN: </a:t>
              </a:r>
              <a:r>
                <a:rPr lang="en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Yang Song et al. </a:t>
              </a:r>
              <a:r>
                <a:rPr lang="en" altLang="zh-CN" sz="1600" b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Generative Modeling by Estimating Gradients of the Data Distribution, </a:t>
              </a:r>
              <a:r>
                <a:rPr lang="en" altLang="zh-CN" b="0" dirty="0">
                  <a:solidFill>
                    <a:srgbClr val="0432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NIPS 2019 Oral </a:t>
              </a:r>
              <a:r>
                <a:rPr lang="en" altLang="zh-CN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(Stanford, Ermon</a:t>
              </a:r>
              <a:r>
                <a:rPr lang="en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’s group</a:t>
              </a:r>
              <a:r>
                <a:rPr lang="en" altLang="zh-CN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en" altLang="zh-CN" b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" altLang="zh-CN" b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Score-based model: </a:t>
              </a:r>
              <a:r>
                <a:rPr lang="en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Yang Song et al. </a:t>
              </a:r>
              <a:r>
                <a:rPr lang="en" altLang="zh-CN" sz="16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SCORE-BASED GENERATIVE MODELING THROUGH STOCHASTIC DIFFERENTIAL EQUATIONS, </a:t>
              </a:r>
              <a:r>
                <a:rPr lang="en" altLang="zh-CN" dirty="0">
                  <a:solidFill>
                    <a:srgbClr val="0432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ICML 2021 Oral, Outstanding paper </a:t>
              </a:r>
              <a:r>
                <a:rPr lang="en" altLang="zh-CN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(Stanford, Ermon</a:t>
              </a:r>
              <a:r>
                <a:rPr lang="en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’s group, Google Brain</a:t>
              </a:r>
              <a:r>
                <a:rPr lang="en" altLang="zh-CN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endParaRPr lang="en" altLang="zh-CN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5AC1EE-C217-9566-9B93-143FE301FC96}"/>
              </a:ext>
            </a:extLst>
          </p:cNvPr>
          <p:cNvGrpSpPr/>
          <p:nvPr/>
        </p:nvGrpSpPr>
        <p:grpSpPr>
          <a:xfrm>
            <a:off x="694912" y="4537104"/>
            <a:ext cx="11070020" cy="1219696"/>
            <a:chOff x="698903" y="4901929"/>
            <a:chExt cx="11070020" cy="121969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399BA58-B4FC-C5B4-FA2D-CD15B2C93F68}"/>
                </a:ext>
              </a:extLst>
            </p:cNvPr>
            <p:cNvSpPr txBox="1"/>
            <p:nvPr/>
          </p:nvSpPr>
          <p:spPr>
            <a:xfrm>
              <a:off x="698903" y="4901929"/>
              <a:ext cx="3143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Other interesting works: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190E8A2-1B15-50D8-00A6-9C009574B99D}"/>
                </a:ext>
              </a:extLst>
            </p:cNvPr>
            <p:cNvSpPr txBox="1"/>
            <p:nvPr/>
          </p:nvSpPr>
          <p:spPr>
            <a:xfrm>
              <a:off x="1032510" y="5198295"/>
              <a:ext cx="10736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Analytic-DPM:</a:t>
              </a:r>
              <a:r>
                <a:rPr kumimoji="1" lang="en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Fan Bao et al. Analytic-DPM: an Analytic Estimate of the Optimal Reverse Variance in Diffusion Probabilistic Models, </a:t>
              </a:r>
              <a:r>
                <a:rPr kumimoji="1" lang="en" altLang="zh-CN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ICLR 2022, Outstanding paper </a:t>
              </a:r>
              <a:r>
                <a:rPr kumimoji="1" lang="en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" altLang="zh-CN" b="0" i="0" u="none" strike="noStrike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Tsinghua, </a:t>
              </a:r>
              <a:r>
                <a:rPr lang="en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r>
                <a:rPr lang="en" altLang="zh-CN" b="0" i="0" u="none" strike="noStrike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hu’s group</a:t>
              </a:r>
              <a:r>
                <a:rPr kumimoji="1" lang="en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kumimoji="1" lang="en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CARD: </a:t>
              </a:r>
              <a:r>
                <a:rPr kumimoji="1" lang="en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CARD: </a:t>
              </a:r>
              <a:r>
                <a:rPr lang="en" altLang="zh-CN" sz="1600" b="0" i="0" u="none" strike="noStrike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Xizewen Han et al. </a:t>
              </a:r>
              <a:r>
                <a:rPr kumimoji="1" lang="en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Classification and Regression Diffusion Models </a:t>
              </a:r>
              <a:r>
                <a:rPr kumimoji="1" lang="en" altLang="zh-CN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NIPS 2022</a:t>
              </a:r>
              <a:r>
                <a:rPr kumimoji="1" lang="en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(UT, Zhou’s group)</a:t>
              </a:r>
              <a:endParaRPr kumimoji="1"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9E02BDC-649E-60B0-2A3A-800E2AA1F5C2}"/>
              </a:ext>
            </a:extLst>
          </p:cNvPr>
          <p:cNvSpPr txBox="1"/>
          <p:nvPr/>
        </p:nvSpPr>
        <p:spPr>
          <a:xfrm>
            <a:off x="694912" y="5657693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Blog:</a:t>
            </a:r>
          </a:p>
          <a:p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F4DD99-5738-B648-F064-20B771CD0284}"/>
              </a:ext>
            </a:extLst>
          </p:cNvPr>
          <p:cNvSpPr txBox="1"/>
          <p:nvPr/>
        </p:nvSpPr>
        <p:spPr>
          <a:xfrm>
            <a:off x="1028519" y="5961806"/>
            <a:ext cx="62866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https://lilianweng.github.io/posts/2021-07-11-diffusion-models/#nice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https://yang-song.net/blog/2021/score/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58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56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D19DAAAC-6D43-1882-7BBF-9AD7C5FAD8FE}"/>
              </a:ext>
            </a:extLst>
          </p:cNvPr>
          <p:cNvSpPr txBox="1"/>
          <p:nvPr/>
        </p:nvSpPr>
        <p:spPr>
          <a:xfrm>
            <a:off x="0" y="0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(Derivation-1)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E6BAEF-B270-D4E0-A458-1A772127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" y="1957033"/>
            <a:ext cx="12025509" cy="2621112"/>
          </a:xfrm>
          <a:prstGeom prst="rect">
            <a:avLst/>
          </a:prstGeom>
        </p:spPr>
      </p:pic>
      <p:sp>
        <p:nvSpPr>
          <p:cNvPr id="3" name="左弧形箭头 2">
            <a:hlinkClick r:id="rId3" action="ppaction://hlinksldjump"/>
            <a:extLst>
              <a:ext uri="{FF2B5EF4-FFF2-40B4-BE49-F238E27FC236}">
                <a16:creationId xmlns:a16="http://schemas.microsoft.com/office/drawing/2014/main" id="{90665265-64E8-C501-E063-A5B25703CDE4}"/>
              </a:ext>
            </a:extLst>
          </p:cNvPr>
          <p:cNvSpPr/>
          <p:nvPr/>
        </p:nvSpPr>
        <p:spPr>
          <a:xfrm>
            <a:off x="11234236" y="190768"/>
            <a:ext cx="468086" cy="58477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04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57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686C4A-7308-1194-8994-A38BFAED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820"/>
            <a:ext cx="12195354" cy="2953363"/>
          </a:xfrm>
          <a:prstGeom prst="rect">
            <a:avLst/>
          </a:prstGeom>
        </p:spPr>
      </p:pic>
      <p:sp>
        <p:nvSpPr>
          <p:cNvPr id="3" name="文本框 20">
            <a:extLst>
              <a:ext uri="{FF2B5EF4-FFF2-40B4-BE49-F238E27FC236}">
                <a16:creationId xmlns:a16="http://schemas.microsoft.com/office/drawing/2014/main" id="{D19DAAAC-6D43-1882-7BBF-9AD7C5FAD8FE}"/>
              </a:ext>
            </a:extLst>
          </p:cNvPr>
          <p:cNvSpPr txBox="1"/>
          <p:nvPr/>
        </p:nvSpPr>
        <p:spPr>
          <a:xfrm>
            <a:off x="0" y="0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(Derivation-2)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左弧形箭头 3">
            <a:hlinkClick r:id="rId3" action="ppaction://hlinksldjump"/>
            <a:extLst>
              <a:ext uri="{FF2B5EF4-FFF2-40B4-BE49-F238E27FC236}">
                <a16:creationId xmlns:a16="http://schemas.microsoft.com/office/drawing/2014/main" id="{4F55C91C-FA8D-24F3-CDF1-21FFC43CC5DF}"/>
              </a:ext>
            </a:extLst>
          </p:cNvPr>
          <p:cNvSpPr/>
          <p:nvPr/>
        </p:nvSpPr>
        <p:spPr>
          <a:xfrm>
            <a:off x="11234236" y="190768"/>
            <a:ext cx="468086" cy="58477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2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58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0">
            <a:extLst>
              <a:ext uri="{FF2B5EF4-FFF2-40B4-BE49-F238E27FC236}">
                <a16:creationId xmlns:a16="http://schemas.microsoft.com/office/drawing/2014/main" id="{D19DAAAC-6D43-1882-7BBF-9AD7C5FAD8FE}"/>
              </a:ext>
            </a:extLst>
          </p:cNvPr>
          <p:cNvSpPr txBox="1"/>
          <p:nvPr/>
        </p:nvSpPr>
        <p:spPr>
          <a:xfrm>
            <a:off x="0" y="0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(Derivation-3)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16CEA5-7632-A315-C957-7FD3C34C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00" y="1166979"/>
            <a:ext cx="7176955" cy="10088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CA521D-73BC-615B-175C-E72BC4792228}"/>
                  </a:ext>
                </a:extLst>
              </p:cNvPr>
              <p:cNvSpPr txBox="1"/>
              <p:nvPr/>
            </p:nvSpPr>
            <p:spPr>
              <a:xfrm>
                <a:off x="1235400" y="2696169"/>
                <a:ext cx="4992457" cy="88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4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given</m:t>
                      </m:r>
                      <m: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CA521D-73BC-615B-175C-E72BC479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00" y="2696169"/>
                <a:ext cx="4992457" cy="888641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弧形箭头 9">
            <a:hlinkClick r:id="rId4" action="ppaction://hlinksldjump"/>
            <a:extLst>
              <a:ext uri="{FF2B5EF4-FFF2-40B4-BE49-F238E27FC236}">
                <a16:creationId xmlns:a16="http://schemas.microsoft.com/office/drawing/2014/main" id="{4F55C91C-FA8D-24F3-CDF1-21FFC43CC5DF}"/>
              </a:ext>
            </a:extLst>
          </p:cNvPr>
          <p:cNvSpPr/>
          <p:nvPr/>
        </p:nvSpPr>
        <p:spPr>
          <a:xfrm>
            <a:off x="11500757" y="153926"/>
            <a:ext cx="468086" cy="58477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FCA9AE4-70CD-BC14-0A73-1B3275DBDCFD}"/>
              </a:ext>
            </a:extLst>
          </p:cNvPr>
          <p:cNvGrpSpPr/>
          <p:nvPr/>
        </p:nvGrpSpPr>
        <p:grpSpPr>
          <a:xfrm>
            <a:off x="846636" y="4037624"/>
            <a:ext cx="10762443" cy="934830"/>
            <a:chOff x="1206400" y="4037624"/>
            <a:chExt cx="10762443" cy="93483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03A7D8-86E1-522D-7E27-2343BD2BE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6400" y="4083813"/>
              <a:ext cx="10762443" cy="88864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B8129E8-0C92-7AFC-9D6E-A5E38BE041BF}"/>
                </a:ext>
              </a:extLst>
            </p:cNvPr>
            <p:cNvSpPr/>
            <p:nvPr/>
          </p:nvSpPr>
          <p:spPr>
            <a:xfrm>
              <a:off x="8027054" y="4037624"/>
              <a:ext cx="3910291" cy="934830"/>
            </a:xfrm>
            <a:prstGeom prst="rect">
              <a:avLst/>
            </a:prstGeom>
            <a:solidFill>
              <a:srgbClr val="FF000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14" name="五角星 13">
            <a:extLst>
              <a:ext uri="{FF2B5EF4-FFF2-40B4-BE49-F238E27FC236}">
                <a16:creationId xmlns:a16="http://schemas.microsoft.com/office/drawing/2014/main" id="{A4BE02CB-3794-C598-4089-8B7B9DC2FB4A}"/>
              </a:ext>
            </a:extLst>
          </p:cNvPr>
          <p:cNvSpPr/>
          <p:nvPr/>
        </p:nvSpPr>
        <p:spPr>
          <a:xfrm>
            <a:off x="8610600" y="1520009"/>
            <a:ext cx="433318" cy="369332"/>
          </a:xfrm>
          <a:prstGeom prst="star5">
            <a:avLst>
              <a:gd name="adj" fmla="val 15427"/>
              <a:gd name="hf" fmla="val 105146"/>
              <a:gd name="vf" fmla="val 110557"/>
            </a:avLst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89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59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2101E9-1C69-5393-C289-132E15DE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05557"/>
            <a:ext cx="4814820" cy="1174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0EAB34-5564-C4ED-6EBC-59D1585AE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5"/>
          <a:stretch/>
        </p:blipFill>
        <p:spPr>
          <a:xfrm>
            <a:off x="6502400" y="1100782"/>
            <a:ext cx="4934091" cy="1384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DB434A-635B-4ADB-A09B-B91162940423}"/>
              </a:ext>
            </a:extLst>
          </p:cNvPr>
          <p:cNvSpPr txBox="1"/>
          <p:nvPr/>
        </p:nvSpPr>
        <p:spPr>
          <a:xfrm>
            <a:off x="101600" y="801042"/>
            <a:ext cx="2426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diffusion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77E02E-C768-D15F-B721-1BD6B467FB08}"/>
              </a:ext>
            </a:extLst>
          </p:cNvPr>
          <p:cNvSpPr txBox="1"/>
          <p:nvPr/>
        </p:nvSpPr>
        <p:spPr>
          <a:xfrm>
            <a:off x="6502400" y="801041"/>
            <a:ext cx="447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with an absorbing state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E4EC77-5D33-6526-9C73-4F1C0B0D1427}"/>
              </a:ext>
            </a:extLst>
          </p:cNvPr>
          <p:cNvSpPr txBox="1"/>
          <p:nvPr/>
        </p:nvSpPr>
        <p:spPr>
          <a:xfrm>
            <a:off x="0" y="3578696"/>
            <a:ext cx="5219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Discretized Gaussian transition matrices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6208D1-E16D-8A5B-1487-5E59013C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4330023"/>
            <a:ext cx="5804802" cy="1607903"/>
          </a:xfrm>
          <a:prstGeom prst="rect">
            <a:avLst/>
          </a:prstGeom>
        </p:spPr>
      </p:pic>
      <p:sp>
        <p:nvSpPr>
          <p:cNvPr id="8" name="左弧形箭头 7">
            <a:hlinkClick r:id="rId5" action="ppaction://hlinksldjump"/>
            <a:extLst>
              <a:ext uri="{FF2B5EF4-FFF2-40B4-BE49-F238E27FC236}">
                <a16:creationId xmlns:a16="http://schemas.microsoft.com/office/drawing/2014/main" id="{D72DC2F1-6346-1839-69C6-B2C838D1934D}"/>
              </a:ext>
            </a:extLst>
          </p:cNvPr>
          <p:cNvSpPr/>
          <p:nvPr/>
        </p:nvSpPr>
        <p:spPr>
          <a:xfrm>
            <a:off x="11500757" y="153926"/>
            <a:ext cx="468086" cy="58477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9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A8FFD2-E1C7-433C-BA11-ED7AC6BBB8BB}"/>
              </a:ext>
            </a:extLst>
          </p:cNvPr>
          <p:cNvSpPr txBox="1"/>
          <p:nvPr/>
        </p:nvSpPr>
        <p:spPr>
          <a:xfrm>
            <a:off x="0" y="30105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 process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CB2A2A-B48A-874F-4EA9-A1C8296191FC}"/>
              </a:ext>
            </a:extLst>
          </p:cNvPr>
          <p:cNvGrpSpPr/>
          <p:nvPr/>
        </p:nvGrpSpPr>
        <p:grpSpPr>
          <a:xfrm>
            <a:off x="353962" y="757547"/>
            <a:ext cx="10545848" cy="1133965"/>
            <a:chOff x="353962" y="845574"/>
            <a:chExt cx="10545848" cy="1133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85B6B02-3BE3-636D-F226-1E7A1C18A019}"/>
                    </a:ext>
                  </a:extLst>
                </p:cNvPr>
                <p:cNvSpPr txBox="1"/>
                <p:nvPr/>
              </p:nvSpPr>
              <p:spPr>
                <a:xfrm>
                  <a:off x="353962" y="845574"/>
                  <a:ext cx="8808052" cy="11339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kumimoji="1"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Diffusion process in the reverse direction </a:t>
                  </a:r>
                  <a14:m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⟺</m:t>
                      </m:r>
                    </m:oMath>
                  </a14:m>
                  <a:r>
                    <a:rPr kumimoji="1"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zh-CN" sz="2400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denoise process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kumimoji="1"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Reverse factorization: </a:t>
                  </a:r>
                  <a:endPara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85B6B02-3BE3-636D-F226-1E7A1C18A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962" y="845574"/>
                  <a:ext cx="8808052" cy="1133965"/>
                </a:xfrm>
                <a:prstGeom prst="rect">
                  <a:avLst/>
                </a:prstGeom>
                <a:blipFill>
                  <a:blip r:embed="rId2"/>
                  <a:stretch>
                    <a:fillRect l="-863" r="-144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2670448-F873-0655-FCEE-96BC06B8F7B1}"/>
                    </a:ext>
                  </a:extLst>
                </p:cNvPr>
                <p:cNvSpPr txBox="1"/>
                <p:nvPr/>
              </p:nvSpPr>
              <p:spPr>
                <a:xfrm>
                  <a:off x="3299475" y="1517874"/>
                  <a:ext cx="76003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2670448-F873-0655-FCEE-96BC06B8F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475" y="1517874"/>
                  <a:ext cx="760033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9EA4AE2-06EF-30F0-2573-AE680C91B7D2}"/>
              </a:ext>
            </a:extLst>
          </p:cNvPr>
          <p:cNvGrpSpPr/>
          <p:nvPr/>
        </p:nvGrpSpPr>
        <p:grpSpPr>
          <a:xfrm>
            <a:off x="655313" y="1993606"/>
            <a:ext cx="4992078" cy="461665"/>
            <a:chOff x="655313" y="1993606"/>
            <a:chExt cx="4992078" cy="4616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48EBF0-1613-F8E0-8E64-019113994721}"/>
                </a:ext>
              </a:extLst>
            </p:cNvPr>
            <p:cNvSpPr txBox="1"/>
            <p:nvPr/>
          </p:nvSpPr>
          <p:spPr>
            <a:xfrm>
              <a:off x="655313" y="1993606"/>
              <a:ext cx="33832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Transition of reverse:</a:t>
              </a:r>
              <a:endPara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7C77ED1-8162-6F51-C9A2-9A9596312DBF}"/>
                    </a:ext>
                  </a:extLst>
                </p:cNvPr>
                <p:cNvSpPr txBox="1"/>
                <p:nvPr/>
              </p:nvSpPr>
              <p:spPr>
                <a:xfrm>
                  <a:off x="3513791" y="1993606"/>
                  <a:ext cx="21336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7C77ED1-8162-6F51-C9A2-9A9596312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791" y="1993606"/>
                  <a:ext cx="213360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98389D66-AE3F-00AD-AFB7-2D2962286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05" y="2752647"/>
            <a:ext cx="9442917" cy="205636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53C1F573-8092-8FD8-648B-301AB8B2B1AA}"/>
              </a:ext>
            </a:extLst>
          </p:cNvPr>
          <p:cNvGrpSpPr/>
          <p:nvPr/>
        </p:nvGrpSpPr>
        <p:grpSpPr>
          <a:xfrm>
            <a:off x="1441979" y="5348396"/>
            <a:ext cx="9457831" cy="947706"/>
            <a:chOff x="776076" y="4789326"/>
            <a:chExt cx="9457831" cy="947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420BFDB-8AC5-09E4-4837-AEE064E6FC31}"/>
                    </a:ext>
                  </a:extLst>
                </p:cNvPr>
                <p:cNvSpPr txBox="1"/>
                <p:nvPr/>
              </p:nvSpPr>
              <p:spPr>
                <a:xfrm>
                  <a:off x="3319855" y="4789326"/>
                  <a:ext cx="691405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sz="24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420BFDB-8AC5-09E4-4837-AEE064E6F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855" y="4789326"/>
                  <a:ext cx="691405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C38E04-3037-7615-C3FF-67B0CC286A53}"/>
                </a:ext>
              </a:extLst>
            </p:cNvPr>
            <p:cNvSpPr txBox="1"/>
            <p:nvPr/>
          </p:nvSpPr>
          <p:spPr>
            <a:xfrm>
              <a:off x="776076" y="4801514"/>
              <a:ext cx="27744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Diffusion process: 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927B952-8638-D178-644F-C4C4FD51973D}"/>
                    </a:ext>
                  </a:extLst>
                </p:cNvPr>
                <p:cNvSpPr txBox="1"/>
                <p:nvPr/>
              </p:nvSpPr>
              <p:spPr>
                <a:xfrm>
                  <a:off x="4981488" y="5275367"/>
                  <a:ext cx="52524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927B952-8638-D178-644F-C4C4FD519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488" y="5275367"/>
                  <a:ext cx="525241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18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60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B220EF-C3CA-7E2A-34E7-0F616BFA7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" t="16722" r="4085"/>
          <a:stretch/>
        </p:blipFill>
        <p:spPr>
          <a:xfrm>
            <a:off x="411672" y="407831"/>
            <a:ext cx="11190855" cy="2350075"/>
          </a:xfrm>
          <a:prstGeom prst="rect">
            <a:avLst/>
          </a:prstGeom>
        </p:spPr>
      </p:pic>
      <p:sp>
        <p:nvSpPr>
          <p:cNvPr id="3" name="文本框 20">
            <a:extLst>
              <a:ext uri="{FF2B5EF4-FFF2-40B4-BE49-F238E27FC236}">
                <a16:creationId xmlns:a16="http://schemas.microsoft.com/office/drawing/2014/main" id="{83CF01BB-3476-43C3-54FC-3711A261F0A2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39ACCE-3DF4-6EEF-FC71-310C91C787E8}"/>
              </a:ext>
            </a:extLst>
          </p:cNvPr>
          <p:cNvSpPr txBox="1"/>
          <p:nvPr/>
        </p:nvSpPr>
        <p:spPr>
          <a:xfrm>
            <a:off x="500572" y="501650"/>
            <a:ext cx="4033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Multinomial Diffusion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C37021-8D3E-732C-A725-D3B70304906A}"/>
              </a:ext>
            </a:extLst>
          </p:cNvPr>
          <p:cNvSpPr txBox="1"/>
          <p:nvPr/>
        </p:nvSpPr>
        <p:spPr>
          <a:xfrm>
            <a:off x="500572" y="2770606"/>
            <a:ext cx="4447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Illustration of DP3M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469849-FE65-6C46-FB8B-9AFBFF53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2" y="3122804"/>
            <a:ext cx="7772400" cy="32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41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61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0EACA1BA-D640-4BE7-D069-B7A28AF4FBDB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3550AE-8EEF-C4D9-6D06-C0583138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71" y="2017092"/>
            <a:ext cx="5715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19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62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0EACA1BA-D640-4BE7-D069-B7A28AF4FBDB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6B27B-7345-31D1-B145-5D3E3BAC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7" y="1269747"/>
            <a:ext cx="4533900" cy="237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DF933C-EE3B-3BC3-AB0F-B21C6A39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98" y="3761847"/>
            <a:ext cx="7024069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10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63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0EACA1BA-D640-4BE7-D069-B7A28AF4FBDB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1A4D57-E4E1-573D-18C8-03230586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79" y="1088335"/>
            <a:ext cx="4445000" cy="2324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16680A-9A76-9D6E-7B0D-BFBBD627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148" y="2772189"/>
            <a:ext cx="6129130" cy="3217793"/>
          </a:xfrm>
          <a:prstGeom prst="rect">
            <a:avLst/>
          </a:prstGeom>
        </p:spPr>
      </p:pic>
      <p:sp>
        <p:nvSpPr>
          <p:cNvPr id="10" name="左弧形箭头 9">
            <a:hlinkClick r:id="rId4" action="ppaction://hlinksldjump"/>
            <a:extLst>
              <a:ext uri="{FF2B5EF4-FFF2-40B4-BE49-F238E27FC236}">
                <a16:creationId xmlns:a16="http://schemas.microsoft.com/office/drawing/2014/main" id="{4F55C91C-FA8D-24F3-CDF1-21FFC43CC5DF}"/>
              </a:ext>
            </a:extLst>
          </p:cNvPr>
          <p:cNvSpPr/>
          <p:nvPr/>
        </p:nvSpPr>
        <p:spPr>
          <a:xfrm>
            <a:off x="11353800" y="136525"/>
            <a:ext cx="468086" cy="58477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66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64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0EACA1BA-D640-4BE7-D069-B7A28AF4FBDB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746B02-F0FD-920A-27C6-CF9CE13E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39" y="1883941"/>
            <a:ext cx="7772400" cy="30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7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65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0EACA1BA-D640-4BE7-D069-B7A28AF4FBDB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97583-932B-124B-F7B0-CA06B132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078" y="1853931"/>
            <a:ext cx="7772400" cy="3150138"/>
          </a:xfrm>
          <a:prstGeom prst="rect">
            <a:avLst/>
          </a:prstGeom>
        </p:spPr>
      </p:pic>
      <p:sp>
        <p:nvSpPr>
          <p:cNvPr id="9" name="左弧形箭头 8">
            <a:hlinkClick r:id="rId3" action="ppaction://hlinksldjump"/>
            <a:extLst>
              <a:ext uri="{FF2B5EF4-FFF2-40B4-BE49-F238E27FC236}">
                <a16:creationId xmlns:a16="http://schemas.microsoft.com/office/drawing/2014/main" id="{4F55C91C-FA8D-24F3-CDF1-21FFC43CC5DF}"/>
              </a:ext>
            </a:extLst>
          </p:cNvPr>
          <p:cNvSpPr/>
          <p:nvPr/>
        </p:nvSpPr>
        <p:spPr>
          <a:xfrm>
            <a:off x="11353800" y="136525"/>
            <a:ext cx="468086" cy="58477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25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66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0EACA1BA-D640-4BE7-D069-B7A28AF4FBDB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888C97-B108-3768-27A9-AFA58E19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2190750"/>
            <a:ext cx="5880100" cy="2476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ED1B77-F119-FE78-A6F6-B5B7BB42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920475"/>
            <a:ext cx="614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9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67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0EACA1BA-D640-4BE7-D069-B7A28AF4FBDB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32898F-27B9-A43C-5D77-9B909A94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21" y="708715"/>
            <a:ext cx="6451600" cy="749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644292-802D-A042-A05B-05FB5189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921" y="2445302"/>
            <a:ext cx="6578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97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68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0EACA1BA-D640-4BE7-D069-B7A28AF4FBDB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A65512-5EE3-5DCE-1430-A638CC147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069285"/>
            <a:ext cx="6223000" cy="876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593AE8-7A1C-C8BA-62A1-C665183A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18" y="2439081"/>
            <a:ext cx="7772400" cy="2271386"/>
          </a:xfrm>
          <a:prstGeom prst="rect">
            <a:avLst/>
          </a:prstGeom>
        </p:spPr>
      </p:pic>
      <p:sp>
        <p:nvSpPr>
          <p:cNvPr id="9" name="左弧形箭头 8">
            <a:hlinkClick r:id="rId4" action="ppaction://hlinksldjump"/>
            <a:extLst>
              <a:ext uri="{FF2B5EF4-FFF2-40B4-BE49-F238E27FC236}">
                <a16:creationId xmlns:a16="http://schemas.microsoft.com/office/drawing/2014/main" id="{4F55C91C-FA8D-24F3-CDF1-21FFC43CC5DF}"/>
              </a:ext>
            </a:extLst>
          </p:cNvPr>
          <p:cNvSpPr/>
          <p:nvPr/>
        </p:nvSpPr>
        <p:spPr>
          <a:xfrm>
            <a:off x="11119757" y="136525"/>
            <a:ext cx="468086" cy="58477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7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69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E6ED0522-545A-4305-7084-ACD35E78E909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16820-0EFD-5D22-F41B-5D241A289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02" y="584775"/>
            <a:ext cx="7812585" cy="520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0BA359-35F7-44F9-8B1C-02083D8D3032}"/>
                  </a:ext>
                </a:extLst>
              </p:cNvPr>
              <p:cNvSpPr txBox="1"/>
              <p:nvPr/>
            </p:nvSpPr>
            <p:spPr>
              <a:xfrm>
                <a:off x="659828" y="826480"/>
                <a:ext cx="2287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U-Net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0BA359-35F7-44F9-8B1C-02083D8D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28" y="826480"/>
                <a:ext cx="2287742" cy="461665"/>
              </a:xfrm>
              <a:prstGeom prst="rect">
                <a:avLst/>
              </a:prstGeom>
              <a:blipFill>
                <a:blip r:embed="rId3"/>
                <a:stretch>
                  <a:fillRect l="-549" t="-13514" r="-3297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F2A43C-5E07-6FD8-46CB-3EF336A9D987}"/>
                  </a:ext>
                </a:extLst>
              </p:cNvPr>
              <p:cNvSpPr txBox="1"/>
              <p:nvPr/>
            </p:nvSpPr>
            <p:spPr>
              <a:xfrm>
                <a:off x="549323" y="1529850"/>
                <a:ext cx="3231397" cy="473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𝐷𝑖𝑚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𝐷𝑖𝑚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F2A43C-5E07-6FD8-46CB-3EF336A9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3" y="1529850"/>
                <a:ext cx="3231397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97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14A8FFD2-E1C7-433C-BA11-ED7AC6BBB8BB}"/>
              </a:ext>
            </a:extLst>
          </p:cNvPr>
          <p:cNvSpPr txBox="1"/>
          <p:nvPr/>
        </p:nvSpPr>
        <p:spPr>
          <a:xfrm>
            <a:off x="0" y="0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D02F01-4260-8033-B999-CF422ED30E70}"/>
              </a:ext>
            </a:extLst>
          </p:cNvPr>
          <p:cNvSpPr txBox="1"/>
          <p:nvPr/>
        </p:nvSpPr>
        <p:spPr>
          <a:xfrm>
            <a:off x="317954" y="662714"/>
            <a:ext cx="7835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Approximate diffusion process in the reverse direction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7E3829F-EB90-7A51-B5B2-080177405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41" y="2407689"/>
            <a:ext cx="9442917" cy="205636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4F43C3-10A9-5207-C077-E1DD60AC375D}"/>
              </a:ext>
            </a:extLst>
          </p:cNvPr>
          <p:cNvGrpSpPr/>
          <p:nvPr/>
        </p:nvGrpSpPr>
        <p:grpSpPr>
          <a:xfrm>
            <a:off x="1651000" y="4540478"/>
            <a:ext cx="9379445" cy="947706"/>
            <a:chOff x="854462" y="4789326"/>
            <a:chExt cx="9379445" cy="947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80C5E95-AA13-7390-6E99-07268138695C}"/>
                    </a:ext>
                  </a:extLst>
                </p:cNvPr>
                <p:cNvSpPr txBox="1"/>
                <p:nvPr/>
              </p:nvSpPr>
              <p:spPr>
                <a:xfrm>
                  <a:off x="3319855" y="4789326"/>
                  <a:ext cx="691405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80C5E95-AA13-7390-6E99-072681386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855" y="4789326"/>
                  <a:ext cx="691405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E92914-789C-AE59-2323-F5EA95D86A5E}"/>
                </a:ext>
              </a:extLst>
            </p:cNvPr>
            <p:cNvSpPr txBox="1"/>
            <p:nvPr/>
          </p:nvSpPr>
          <p:spPr>
            <a:xfrm>
              <a:off x="854462" y="4789326"/>
              <a:ext cx="26236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Diffusion process: 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110DADF-637B-8464-76D2-22E5734A67FC}"/>
                    </a:ext>
                  </a:extLst>
                </p:cNvPr>
                <p:cNvSpPr txBox="1"/>
                <p:nvPr/>
              </p:nvSpPr>
              <p:spPr>
                <a:xfrm>
                  <a:off x="4981488" y="5275367"/>
                  <a:ext cx="52524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110DADF-637B-8464-76D2-22E5734A6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488" y="5275367"/>
                  <a:ext cx="525241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EBA6CB-F0E5-FA4E-59BD-159EF1AE711C}"/>
              </a:ext>
            </a:extLst>
          </p:cNvPr>
          <p:cNvGrpSpPr/>
          <p:nvPr/>
        </p:nvGrpSpPr>
        <p:grpSpPr>
          <a:xfrm>
            <a:off x="2073713" y="1102846"/>
            <a:ext cx="7512141" cy="515254"/>
            <a:chOff x="2073713" y="1102846"/>
            <a:chExt cx="7512141" cy="51525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7668A21-7EA0-B0AE-25F9-9EA9F02E5EC6}"/>
                </a:ext>
              </a:extLst>
            </p:cNvPr>
            <p:cNvSpPr txBox="1"/>
            <p:nvPr/>
          </p:nvSpPr>
          <p:spPr>
            <a:xfrm>
              <a:off x="2073713" y="1156435"/>
              <a:ext cx="24556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Model Transition:  </a:t>
              </a:r>
              <a:endPara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1D63E29-CA94-D837-6784-4B2E43904AE8}"/>
                    </a:ext>
                  </a:extLst>
                </p:cNvPr>
                <p:cNvSpPr txBox="1"/>
                <p:nvPr/>
              </p:nvSpPr>
              <p:spPr>
                <a:xfrm>
                  <a:off x="4038600" y="1102846"/>
                  <a:ext cx="5547254" cy="5091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kumimoji="1" lang="en-US" altLang="zh-CN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1D63E29-CA94-D837-6784-4B2E43904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1102846"/>
                  <a:ext cx="5547254" cy="509178"/>
                </a:xfrm>
                <a:prstGeom prst="rect">
                  <a:avLst/>
                </a:prstGeom>
                <a:blipFill>
                  <a:blip r:embed="rId6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F97D05-609A-D631-E1C8-9B8873E31F1B}"/>
              </a:ext>
            </a:extLst>
          </p:cNvPr>
          <p:cNvGrpSpPr/>
          <p:nvPr/>
        </p:nvGrpSpPr>
        <p:grpSpPr>
          <a:xfrm>
            <a:off x="2041381" y="1531141"/>
            <a:ext cx="5545101" cy="824501"/>
            <a:chOff x="2041381" y="1531141"/>
            <a:chExt cx="5545101" cy="82450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E41E98D-F8F2-3BA6-E667-ECDB2CC55CF7}"/>
                </a:ext>
              </a:extLst>
            </p:cNvPr>
            <p:cNvSpPr txBox="1"/>
            <p:nvPr/>
          </p:nvSpPr>
          <p:spPr>
            <a:xfrm>
              <a:off x="2041381" y="1879118"/>
              <a:ext cx="36045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Transition of reverse:</a:t>
              </a:r>
              <a:endPara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9F17E04-3050-57EC-123E-0598EFF68747}"/>
                    </a:ext>
                  </a:extLst>
                </p:cNvPr>
                <p:cNvSpPr txBox="1"/>
                <p:nvPr/>
              </p:nvSpPr>
              <p:spPr>
                <a:xfrm>
                  <a:off x="4865982" y="1893977"/>
                  <a:ext cx="21336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9F17E04-3050-57EC-123E-0598EFF68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982" y="1893977"/>
                  <a:ext cx="213360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93C1B10C-433E-C2EF-9D90-D76A95DC8B4B}"/>
                </a:ext>
              </a:extLst>
            </p:cNvPr>
            <p:cNvCxnSpPr>
              <a:cxnSpLocks/>
            </p:cNvCxnSpPr>
            <p:nvPr/>
          </p:nvCxnSpPr>
          <p:spPr>
            <a:xfrm>
              <a:off x="6031933" y="1560217"/>
              <a:ext cx="0" cy="40839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5E2AA3B-53F4-DF1B-8A07-04372E374564}"/>
                </a:ext>
              </a:extLst>
            </p:cNvPr>
            <p:cNvSpPr txBox="1"/>
            <p:nvPr/>
          </p:nvSpPr>
          <p:spPr>
            <a:xfrm>
              <a:off x="6116079" y="1531141"/>
              <a:ext cx="1470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approximate</a:t>
              </a:r>
              <a:endParaRPr kumimoji="1" lang="zh-CN" altLang="en-US" sz="20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22C35F-56F9-975C-A7E6-C00AB82E6428}"/>
              </a:ext>
            </a:extLst>
          </p:cNvPr>
          <p:cNvGrpSpPr/>
          <p:nvPr/>
        </p:nvGrpSpPr>
        <p:grpSpPr>
          <a:xfrm>
            <a:off x="2336800" y="5636710"/>
            <a:ext cx="9381577" cy="821485"/>
            <a:chOff x="2336800" y="5636710"/>
            <a:chExt cx="9381577" cy="82148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1D0F00C-C798-467F-593F-BD5BBC460447}"/>
                </a:ext>
              </a:extLst>
            </p:cNvPr>
            <p:cNvSpPr txBox="1"/>
            <p:nvPr/>
          </p:nvSpPr>
          <p:spPr>
            <a:xfrm>
              <a:off x="2336800" y="5636711"/>
              <a:ext cx="1724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The model: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C6DDF0D-ACE9-7262-7EAC-A373DFF7F82E}"/>
                    </a:ext>
                  </a:extLst>
                </p:cNvPr>
                <p:cNvSpPr txBox="1"/>
                <p:nvPr/>
              </p:nvSpPr>
              <p:spPr>
                <a:xfrm>
                  <a:off x="4061223" y="5636710"/>
                  <a:ext cx="765715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C6DDF0D-ACE9-7262-7EAC-A373DFF7F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223" y="5636710"/>
                  <a:ext cx="765715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B48B108-872F-1B4A-6C6F-07ED1A2DB899}"/>
                    </a:ext>
                  </a:extLst>
                </p:cNvPr>
                <p:cNvSpPr txBox="1"/>
                <p:nvPr/>
              </p:nvSpPr>
              <p:spPr>
                <a:xfrm>
                  <a:off x="4147092" y="5996530"/>
                  <a:ext cx="285249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B48B108-872F-1B4A-6C6F-07ED1A2DB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7092" y="5996530"/>
                  <a:ext cx="285249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442"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81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70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0EACA1BA-D640-4BE7-D069-B7A28AF4FBDB}"/>
              </a:ext>
            </a:extLst>
          </p:cNvPr>
          <p:cNvSpPr txBox="1"/>
          <p:nvPr/>
        </p:nvSpPr>
        <p:spPr>
          <a:xfrm>
            <a:off x="0" y="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age1image28214080">
            <a:extLst>
              <a:ext uri="{FF2B5EF4-FFF2-40B4-BE49-F238E27FC236}">
                <a16:creationId xmlns:a16="http://schemas.microsoft.com/office/drawing/2014/main" id="{1D26865E-43B6-1F0D-959D-AD27CAA4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1954"/>
            <a:ext cx="5074276" cy="507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549B36-B3FE-92CD-E850-142FE8FBD89F}"/>
              </a:ext>
            </a:extLst>
          </p:cNvPr>
          <p:cNvSpPr txBox="1"/>
          <p:nvPr/>
        </p:nvSpPr>
        <p:spPr>
          <a:xfrm>
            <a:off x="1851694" y="687179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3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8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A8FFD2-E1C7-433C-BA11-ED7AC6BBB8BB}"/>
              </a:ext>
            </a:extLst>
          </p:cNvPr>
          <p:cNvSpPr txBox="1"/>
          <p:nvPr/>
        </p:nvSpPr>
        <p:spPr>
          <a:xfrm>
            <a:off x="0" y="0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8991CD-BB61-8E69-9561-77A0FAB27430}"/>
              </a:ext>
            </a:extLst>
          </p:cNvPr>
          <p:cNvGrpSpPr/>
          <p:nvPr/>
        </p:nvGrpSpPr>
        <p:grpSpPr>
          <a:xfrm>
            <a:off x="561702" y="849085"/>
            <a:ext cx="10338086" cy="1131848"/>
            <a:chOff x="1528354" y="1162594"/>
            <a:chExt cx="10338086" cy="113184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F019064-E033-9E2F-0C32-F50BD2F6AC71}"/>
                </a:ext>
              </a:extLst>
            </p:cNvPr>
            <p:cNvSpPr txBox="1"/>
            <p:nvPr/>
          </p:nvSpPr>
          <p:spPr>
            <a:xfrm>
              <a:off x="1528354" y="1162594"/>
              <a:ext cx="10338086" cy="1131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We hope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Achieved by minimizing their KL divergence (i.e., maximizing the ELBO) </a:t>
              </a:r>
              <a:endPara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7B54808-9F62-22FC-457F-60509B469EBA}"/>
                    </a:ext>
                  </a:extLst>
                </p:cNvPr>
                <p:cNvSpPr txBox="1"/>
                <p:nvPr/>
              </p:nvSpPr>
              <p:spPr>
                <a:xfrm>
                  <a:off x="2993573" y="1253192"/>
                  <a:ext cx="41148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kumimoji="1"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7B54808-9F62-22FC-457F-60509B469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3573" y="1253192"/>
                  <a:ext cx="411480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E09F2CB-1E1F-A360-1625-95764E016D6A}"/>
                    </a:ext>
                  </a:extLst>
                </p:cNvPr>
                <p:cNvSpPr txBox="1"/>
                <p:nvPr/>
              </p:nvSpPr>
              <p:spPr>
                <a:xfrm>
                  <a:off x="6844399" y="1283969"/>
                  <a:ext cx="436952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kumimoji="1" lang="en-US" altLang="zh-CN" sz="2000" dirty="0">
                    <a:solidFill>
                      <a:prstClr val="black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E09F2CB-1E1F-A360-1625-95764E016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4399" y="1283969"/>
                  <a:ext cx="4369525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1A04B80-ACFE-DCAE-F215-64307602CF11}"/>
              </a:ext>
            </a:extLst>
          </p:cNvPr>
          <p:cNvGrpSpPr/>
          <p:nvPr/>
        </p:nvGrpSpPr>
        <p:grpSpPr>
          <a:xfrm>
            <a:off x="1997385" y="3035336"/>
            <a:ext cx="8265404" cy="1687866"/>
            <a:chOff x="1997385" y="3035336"/>
            <a:chExt cx="8265404" cy="16878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207430B-E7F3-55AE-1228-D6C7627F4B04}"/>
                    </a:ext>
                  </a:extLst>
                </p:cNvPr>
                <p:cNvSpPr txBox="1"/>
                <p:nvPr/>
              </p:nvSpPr>
              <p:spPr>
                <a:xfrm>
                  <a:off x="1997385" y="3733764"/>
                  <a:ext cx="8265404" cy="989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)||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kumimoji="1"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func>
                          <m:funcPr>
                            <m:ctrlP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kumimoji="1"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0:</m:t>
                                        </m:r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func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207430B-E7F3-55AE-1228-D6C7627F4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7385" y="3733764"/>
                  <a:ext cx="8265404" cy="989438"/>
                </a:xfrm>
                <a:prstGeom prst="rect">
                  <a:avLst/>
                </a:prstGeom>
                <a:blipFill>
                  <a:blip r:embed="rId4"/>
                  <a:stretch>
                    <a:fillRect b="-113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AAE3AEC-80D6-2AAC-87BA-2C161473BB68}"/>
                </a:ext>
              </a:extLst>
            </p:cNvPr>
            <p:cNvSpPr txBox="1"/>
            <p:nvPr/>
          </p:nvSpPr>
          <p:spPr>
            <a:xfrm>
              <a:off x="3463763" y="3035733"/>
              <a:ext cx="989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min KL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5785330-61B0-FA39-136E-86CBBFD40EC8}"/>
                </a:ext>
              </a:extLst>
            </p:cNvPr>
            <p:cNvSpPr txBox="1"/>
            <p:nvPr/>
          </p:nvSpPr>
          <p:spPr>
            <a:xfrm>
              <a:off x="7016894" y="3035336"/>
              <a:ext cx="14237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max ELBO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24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D701D-0B2B-AB78-F2E9-0156CBD3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accent2">
                    <a:lumMod val="75000"/>
                  </a:schemeClr>
                </a:solidFill>
              </a:rPr>
              <a:t>By Xinyang Liu, Xidian University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2C756B-B38F-E6A3-BC17-8C9DFBE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240C8746-5D6B-DC40-80DA-7C300874C0A1}" type="slidenum">
              <a:rPr kumimoji="1" lang="zh-CN" altLang="en-US" smtClean="0">
                <a:solidFill>
                  <a:schemeClr val="accent2">
                    <a:lumMod val="75000"/>
                  </a:schemeClr>
                </a:solidFill>
              </a:rPr>
              <a:t>9</a:t>
            </a:fld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A8FFD2-E1C7-433C-BA11-ED7AC6BBB8BB}"/>
              </a:ext>
            </a:extLst>
          </p:cNvPr>
          <p:cNvSpPr txBox="1"/>
          <p:nvPr/>
        </p:nvSpPr>
        <p:spPr>
          <a:xfrm>
            <a:off x="0" y="0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 (simplify)</a:t>
            </a:r>
            <a:endParaRPr kumimoji="1" lang="zh-CN" altLang="en-US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0CBC11C-4F4D-DA37-04D4-0631CDE6F56D}"/>
                  </a:ext>
                </a:extLst>
              </p:cNvPr>
              <p:cNvSpPr txBox="1"/>
              <p:nvPr/>
            </p:nvSpPr>
            <p:spPr>
              <a:xfrm>
                <a:off x="102370" y="986536"/>
                <a:ext cx="3955305" cy="79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𝑉𝐿𝐵</m:t>
                          </m:r>
                        </m:sub>
                      </m:sSub>
                      <m:r>
                        <a:rPr kumimoji="1" lang="en-US" altLang="zh-CN" sz="2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sz="2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0CBC11C-4F4D-DA37-04D4-0631CDE6F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0" y="986536"/>
                <a:ext cx="3955305" cy="797270"/>
              </a:xfrm>
              <a:prstGeom prst="rect">
                <a:avLst/>
              </a:prstGeom>
              <a:blipFill>
                <a:blip r:embed="rId2"/>
                <a:stretch>
                  <a:fillRect l="-321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343EECD-3937-F900-7961-4B4EA96EC239}"/>
              </a:ext>
            </a:extLst>
          </p:cNvPr>
          <p:cNvGrpSpPr/>
          <p:nvPr/>
        </p:nvGrpSpPr>
        <p:grpSpPr>
          <a:xfrm>
            <a:off x="685344" y="1787633"/>
            <a:ext cx="8242889" cy="1256882"/>
            <a:chOff x="685344" y="1787633"/>
            <a:chExt cx="8242889" cy="1256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EA9A307-7F43-9AEA-7B1B-F7CCEB5FB57C}"/>
                    </a:ext>
                  </a:extLst>
                </p:cNvPr>
                <p:cNvSpPr txBox="1"/>
                <p:nvPr/>
              </p:nvSpPr>
              <p:spPr>
                <a:xfrm>
                  <a:off x="734557" y="2000255"/>
                  <a:ext cx="8193676" cy="10442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2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  <m:sup>
                                    <m: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2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CN" sz="2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kumimoji="1"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2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kumimoji="1" lang="en-US" altLang="zh-CN" sz="22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func>
                                  </m:e>
                                </m:nary>
                              </m:e>
                            </m:func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kumimoji="1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kumimoji="1"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EA9A307-7F43-9AEA-7B1B-F7CCEB5FB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57" y="2000255"/>
                  <a:ext cx="8193676" cy="1044260"/>
                </a:xfrm>
                <a:prstGeom prst="rect">
                  <a:avLst/>
                </a:prstGeom>
                <a:blipFill>
                  <a:blip r:embed="rId3"/>
                  <a:stretch>
                    <a:fillRect t="-100000" b="-1566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57215A2-2670-7914-91A6-B42D569C9152}"/>
                    </a:ext>
                  </a:extLst>
                </p:cNvPr>
                <p:cNvSpPr txBox="1"/>
                <p:nvPr/>
              </p:nvSpPr>
              <p:spPr>
                <a:xfrm>
                  <a:off x="685344" y="1787633"/>
                  <a:ext cx="80382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b="0" i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57215A2-2670-7914-91A6-B42D569C9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44" y="1787633"/>
                  <a:ext cx="803821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6DE360B-94F0-157A-01E6-4A181BC57426}"/>
              </a:ext>
            </a:extLst>
          </p:cNvPr>
          <p:cNvGrpSpPr/>
          <p:nvPr/>
        </p:nvGrpSpPr>
        <p:grpSpPr>
          <a:xfrm>
            <a:off x="4281308" y="689279"/>
            <a:ext cx="7910692" cy="1055461"/>
            <a:chOff x="4209507" y="723219"/>
            <a:chExt cx="7910692" cy="105546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8D58809-A0A9-8D67-CBF6-43B68AF358C7}"/>
                </a:ext>
              </a:extLst>
            </p:cNvPr>
            <p:cNvSpPr/>
            <p:nvPr/>
          </p:nvSpPr>
          <p:spPr>
            <a:xfrm>
              <a:off x="4209507" y="723219"/>
              <a:ext cx="7808322" cy="105546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198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DE34870-6CCE-28F2-AA60-64C54692C691}"/>
                    </a:ext>
                  </a:extLst>
                </p:cNvPr>
                <p:cNvSpPr txBox="1"/>
                <p:nvPr/>
              </p:nvSpPr>
              <p:spPr>
                <a:xfrm>
                  <a:off x="4209507" y="1058660"/>
                  <a:ext cx="7910692" cy="6806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40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Using Bayes’ rule: </a:t>
                  </a:r>
                  <a14:m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kumimoji="1" lang="zh-CN" altLang="en-US" sz="2400" dirty="0"/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DE34870-6CCE-28F2-AA60-64C54692C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507" y="1058660"/>
                  <a:ext cx="7910692" cy="680699"/>
                </a:xfrm>
                <a:prstGeom prst="rect">
                  <a:avLst/>
                </a:prstGeom>
                <a:blipFill>
                  <a:blip r:embed="rId5"/>
                  <a:stretch>
                    <a:fillRect l="-1120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669F07A-F94E-971F-657B-C2DEC50561EF}"/>
                    </a:ext>
                  </a:extLst>
                </p:cNvPr>
                <p:cNvSpPr txBox="1"/>
                <p:nvPr/>
              </p:nvSpPr>
              <p:spPr>
                <a:xfrm>
                  <a:off x="4209507" y="723219"/>
                  <a:ext cx="49551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in</a:t>
                  </a:r>
                  <a:r>
                    <a:rPr lang="en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tractable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669F07A-F94E-971F-657B-C2DEC5056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507" y="723219"/>
                  <a:ext cx="4955177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062D405-E9E6-C00A-074F-ED3261408992}"/>
              </a:ext>
            </a:extLst>
          </p:cNvPr>
          <p:cNvGrpSpPr/>
          <p:nvPr/>
        </p:nvGrpSpPr>
        <p:grpSpPr>
          <a:xfrm>
            <a:off x="501445" y="4493342"/>
            <a:ext cx="11441043" cy="1710813"/>
            <a:chOff x="501445" y="4493342"/>
            <a:chExt cx="11441043" cy="171081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24C108-725F-F5EB-3106-4E0434AB0E0E}"/>
                </a:ext>
              </a:extLst>
            </p:cNvPr>
            <p:cNvSpPr/>
            <p:nvPr/>
          </p:nvSpPr>
          <p:spPr>
            <a:xfrm>
              <a:off x="501445" y="4493342"/>
              <a:ext cx="11189110" cy="171081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3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35AFBC-1683-6BF6-9F6C-35CA12EA1FFC}"/>
                </a:ext>
              </a:extLst>
            </p:cNvPr>
            <p:cNvGrpSpPr/>
            <p:nvPr/>
          </p:nvGrpSpPr>
          <p:grpSpPr>
            <a:xfrm>
              <a:off x="734557" y="4598708"/>
              <a:ext cx="11207931" cy="1475147"/>
              <a:chOff x="587829" y="4027416"/>
              <a:chExt cx="8831105" cy="147514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83C6F5D-781B-03CA-06EB-177A7C5BE2A4}"/>
                      </a:ext>
                    </a:extLst>
                  </p:cNvPr>
                  <p:cNvSpPr txBox="1"/>
                  <p:nvPr/>
                </p:nvSpPr>
                <p:spPr>
                  <a:xfrm>
                    <a:off x="587829" y="4027416"/>
                    <a:ext cx="8831105" cy="10442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CN" sz="22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  <m: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∥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oMath>
                      </m:oMathPara>
                    </a14:m>
                    <a:endParaRPr lang="zh-CN" altLang="en-US" sz="2200" dirty="0"/>
                  </a:p>
                </p:txBody>
              </p:sp>
            </mc:Choice>
            <mc:Fallback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83C6F5D-781B-03CA-06EB-177A7C5BE2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29" y="4027416"/>
                    <a:ext cx="8831105" cy="10442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7619" b="-1547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左大括号 22">
                <a:extLst>
                  <a:ext uri="{FF2B5EF4-FFF2-40B4-BE49-F238E27FC236}">
                    <a16:creationId xmlns:a16="http://schemas.microsoft.com/office/drawing/2014/main" id="{58C027CC-2282-8E35-B647-8233D61A5F30}"/>
                  </a:ext>
                </a:extLst>
              </p:cNvPr>
              <p:cNvSpPr/>
              <p:nvPr/>
            </p:nvSpPr>
            <p:spPr>
              <a:xfrm rot="16200000">
                <a:off x="2315228" y="3903687"/>
                <a:ext cx="180827" cy="2194563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CB50629A-B63D-D36A-6F73-7EF0A84D14E2}"/>
                      </a:ext>
                    </a:extLst>
                  </p:cNvPr>
                  <p:cNvSpPr txBox="1"/>
                  <p:nvPr/>
                </p:nvSpPr>
                <p:spPr>
                  <a:xfrm>
                    <a:off x="2157720" y="5055373"/>
                    <a:ext cx="49584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2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CB50629A-B63D-D36A-6F73-7EF0A84D14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7720" y="5055373"/>
                    <a:ext cx="495841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左大括号 24">
                <a:extLst>
                  <a:ext uri="{FF2B5EF4-FFF2-40B4-BE49-F238E27FC236}">
                    <a16:creationId xmlns:a16="http://schemas.microsoft.com/office/drawing/2014/main" id="{7A63A101-1C4D-348B-D792-EA982AE352C5}"/>
                  </a:ext>
                </a:extLst>
              </p:cNvPr>
              <p:cNvSpPr/>
              <p:nvPr/>
            </p:nvSpPr>
            <p:spPr>
              <a:xfrm rot="16200000">
                <a:off x="5589039" y="3472582"/>
                <a:ext cx="174845" cy="3050790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0C1505A-D97E-0703-E1E7-19A33EA99EE6}"/>
                      </a:ext>
                    </a:extLst>
                  </p:cNvPr>
                  <p:cNvSpPr txBox="1"/>
                  <p:nvPr/>
                </p:nvSpPr>
                <p:spPr>
                  <a:xfrm>
                    <a:off x="5442823" y="5055373"/>
                    <a:ext cx="773975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2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0C1505A-D97E-0703-E1E7-19A33EA99E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2823" y="5055373"/>
                    <a:ext cx="773975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左大括号 27">
                <a:extLst>
                  <a:ext uri="{FF2B5EF4-FFF2-40B4-BE49-F238E27FC236}">
                    <a16:creationId xmlns:a16="http://schemas.microsoft.com/office/drawing/2014/main" id="{4804B551-E7F7-CCFD-4E4B-94A30BA08294}"/>
                  </a:ext>
                </a:extLst>
              </p:cNvPr>
              <p:cNvSpPr/>
              <p:nvPr/>
            </p:nvSpPr>
            <p:spPr>
              <a:xfrm rot="16200000">
                <a:off x="8000870" y="4430807"/>
                <a:ext cx="204700" cy="1164192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6">
                    <a:extLst>
                      <a:ext uri="{FF2B5EF4-FFF2-40B4-BE49-F238E27FC236}">
                        <a16:creationId xmlns:a16="http://schemas.microsoft.com/office/drawing/2014/main" id="{60C1505A-D97E-0703-E1E7-19A33EA99EE6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175" y="5071676"/>
                    <a:ext cx="773975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200" dirty="0"/>
                  </a:p>
                </p:txBody>
              </p:sp>
            </mc:Choice>
            <mc:Fallback xmlns="">
              <p:sp>
                <p:nvSpPr>
                  <p:cNvPr id="29" name="文本框 26">
                    <a:extLst>
                      <a:ext uri="{FF2B5EF4-FFF2-40B4-BE49-F238E27FC236}">
                        <a16:creationId xmlns:a16="http://schemas.microsoft.com/office/drawing/2014/main" id="{60C1505A-D97E-0703-E1E7-19A33EA99E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8175" y="5071676"/>
                    <a:ext cx="773975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6B773048-A7A6-467F-22D2-BACA57EA444A}"/>
              </a:ext>
            </a:extLst>
          </p:cNvPr>
          <p:cNvSpPr/>
          <p:nvPr/>
        </p:nvSpPr>
        <p:spPr>
          <a:xfrm>
            <a:off x="3073115" y="1913024"/>
            <a:ext cx="2722224" cy="1288004"/>
          </a:xfrm>
          <a:prstGeom prst="ellipse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3FEAD34-BE83-7E37-8A8B-5411194DCEAB}"/>
              </a:ext>
            </a:extLst>
          </p:cNvPr>
          <p:cNvGrpSpPr/>
          <p:nvPr/>
        </p:nvGrpSpPr>
        <p:grpSpPr>
          <a:xfrm>
            <a:off x="734557" y="3010549"/>
            <a:ext cx="8784960" cy="1544580"/>
            <a:chOff x="734557" y="3010549"/>
            <a:chExt cx="8784960" cy="1544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7EE2D5B-9A21-2CAE-F738-D2E38CB371CE}"/>
                    </a:ext>
                  </a:extLst>
                </p:cNvPr>
                <p:cNvSpPr txBox="1"/>
                <p:nvPr/>
              </p:nvSpPr>
              <p:spPr>
                <a:xfrm>
                  <a:off x="734557" y="3302952"/>
                  <a:ext cx="8784960" cy="10442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2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  <m:sup>
                                    <m:r>
                                      <a:rPr kumimoji="1"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2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CN" sz="22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CN" sz="22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kumimoji="1" lang="en-US" altLang="zh-CN" sz="2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kumimoji="1"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2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kumimoji="1" lang="en-US" altLang="zh-CN" sz="22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CN" sz="22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CN" sz="22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CN" sz="22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kumimoji="1" lang="en-US" altLang="zh-CN" sz="2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CN" sz="22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2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func>
                                  </m:e>
                                </m:nary>
                              </m:e>
                            </m:func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kumimoji="1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kumimoji="1"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7EE2D5B-9A21-2CAE-F738-D2E38CB37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57" y="3302952"/>
                  <a:ext cx="8784960" cy="1044260"/>
                </a:xfrm>
                <a:prstGeom prst="rect">
                  <a:avLst/>
                </a:prstGeom>
                <a:blipFill>
                  <a:blip r:embed="rId13"/>
                  <a:stretch>
                    <a:fillRect t="-100000" b="-1554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8BA38A2-11D3-9472-2FE9-FAE35C435E6B}"/>
                    </a:ext>
                  </a:extLst>
                </p:cNvPr>
                <p:cNvSpPr txBox="1"/>
                <p:nvPr/>
              </p:nvSpPr>
              <p:spPr>
                <a:xfrm>
                  <a:off x="734557" y="3010549"/>
                  <a:ext cx="70539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200" b="0" i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8BA38A2-11D3-9472-2FE9-FAE35C435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57" y="3010549"/>
                  <a:ext cx="705394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B773048-A7A6-467F-22D2-BACA57EA444A}"/>
                </a:ext>
              </a:extLst>
            </p:cNvPr>
            <p:cNvSpPr/>
            <p:nvPr/>
          </p:nvSpPr>
          <p:spPr>
            <a:xfrm>
              <a:off x="3278449" y="3196710"/>
              <a:ext cx="4150053" cy="13584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9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A53421C7-966A-6F4C-A57B-82D0DA6DAF1C}" vid="{29C8DC39-D05C-314E-BDBA-BB6B5DA7BDC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12122</TotalTime>
  <Words>2799</Words>
  <Application>Microsoft Macintosh PowerPoint</Application>
  <PresentationFormat>宽屏</PresentationFormat>
  <Paragraphs>562</Paragraphs>
  <Slides>70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8" baseType="lpstr">
      <vt:lpstr>等线</vt:lpstr>
      <vt:lpstr>等线 Light</vt:lpstr>
      <vt:lpstr>ArialMT</vt:lpstr>
      <vt:lpstr>Arial</vt:lpstr>
      <vt:lpstr>Cambria Math</vt:lpstr>
      <vt:lpstr>Roboto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lxy771258012@163.com</dc:creator>
  <cp:lastModifiedBy>lxy771258012@163.com</cp:lastModifiedBy>
  <cp:revision>46</cp:revision>
  <dcterms:created xsi:type="dcterms:W3CDTF">2022-09-13T14:19:41Z</dcterms:created>
  <dcterms:modified xsi:type="dcterms:W3CDTF">2022-10-18T13:20:41Z</dcterms:modified>
</cp:coreProperties>
</file>